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3" r:id="rId2"/>
  </p:sldMasterIdLst>
  <p:notesMasterIdLst>
    <p:notesMasterId r:id="rId39"/>
  </p:notesMasterIdLst>
  <p:handoutMasterIdLst>
    <p:handoutMasterId r:id="rId40"/>
  </p:handoutMasterIdLst>
  <p:sldIdLst>
    <p:sldId id="265" r:id="rId3"/>
    <p:sldId id="271" r:id="rId4"/>
    <p:sldId id="357" r:id="rId5"/>
    <p:sldId id="349" r:id="rId6"/>
    <p:sldId id="272" r:id="rId7"/>
    <p:sldId id="304" r:id="rId8"/>
    <p:sldId id="356" r:id="rId9"/>
    <p:sldId id="284" r:id="rId10"/>
    <p:sldId id="340" r:id="rId11"/>
    <p:sldId id="348" r:id="rId12"/>
    <p:sldId id="354" r:id="rId13"/>
    <p:sldId id="305" r:id="rId14"/>
    <p:sldId id="358" r:id="rId15"/>
    <p:sldId id="277" r:id="rId16"/>
    <p:sldId id="273" r:id="rId17"/>
    <p:sldId id="333" r:id="rId18"/>
    <p:sldId id="274" r:id="rId19"/>
    <p:sldId id="275" r:id="rId20"/>
    <p:sldId id="355" r:id="rId21"/>
    <p:sldId id="291" r:id="rId22"/>
    <p:sldId id="292" r:id="rId23"/>
    <p:sldId id="293" r:id="rId24"/>
    <p:sldId id="342" r:id="rId25"/>
    <p:sldId id="294" r:id="rId26"/>
    <p:sldId id="350" r:id="rId27"/>
    <p:sldId id="295" r:id="rId28"/>
    <p:sldId id="351" r:id="rId29"/>
    <p:sldId id="309" r:id="rId30"/>
    <p:sldId id="310" r:id="rId31"/>
    <p:sldId id="352" r:id="rId32"/>
    <p:sldId id="314" r:id="rId33"/>
    <p:sldId id="353" r:id="rId34"/>
    <p:sldId id="336" r:id="rId35"/>
    <p:sldId id="307" r:id="rId36"/>
    <p:sldId id="338" r:id="rId37"/>
    <p:sldId id="343"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ADF1"/>
    <a:srgbClr val="F9E3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73EDF8-E9DC-42FB-8229-02FF9D5B7FFD}" v="101" dt="2019-11-14T17:30:10.0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4" autoAdjust="0"/>
    <p:restoredTop sz="94660"/>
  </p:normalViewPr>
  <p:slideViewPr>
    <p:cSldViewPr snapToGrid="0" showGuides="1">
      <p:cViewPr varScale="1">
        <p:scale>
          <a:sx n="68" d="100"/>
          <a:sy n="68" d="100"/>
        </p:scale>
        <p:origin x="90" y="54"/>
      </p:cViewPr>
      <p:guideLst>
        <p:guide orient="horz" pos="2160"/>
        <p:guide pos="3840"/>
      </p:guideLst>
    </p:cSldViewPr>
  </p:slideViewPr>
  <p:notesTextViewPr>
    <p:cViewPr>
      <p:scale>
        <a:sx n="1" d="1"/>
        <a:sy n="1" d="1"/>
      </p:scale>
      <p:origin x="0" y="0"/>
    </p:cViewPr>
  </p:notesText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11/14/2019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dirty="0"/>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11/14/2019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dirty="0"/>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4EAB7D7-3608-4730-B2E2-670834DF882C}" type="datetimeFigureOut">
              <a:rPr lang="en-US" smtClean="0"/>
              <a:t>11/14/2019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3098133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pPr/>
              <a:t>11/14/2019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1438186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pPr/>
              <a:t>11/14/2019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318703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pPr/>
              <a:t>11/14/2019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42001016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pPr/>
              <a:t>11/14/2019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1416534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4EAB7D7-3608-4730-B2E2-670834DF882C}" type="datetimeFigureOut">
              <a:rPr lang="en-US" smtClean="0"/>
              <a:pPr/>
              <a:t>11/14/2019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1306671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4EAB7D7-3608-4730-B2E2-670834DF882C}" type="datetimeFigureOut">
              <a:rPr lang="en-US" smtClean="0"/>
              <a:pPr/>
              <a:t>11/14/2019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1655602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4EAB7D7-3608-4730-B2E2-670834DF882C}" type="datetimeFigureOut">
              <a:rPr lang="en-US" smtClean="0"/>
              <a:t>11/14/2019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2778193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4EAB7D7-3608-4730-B2E2-670834DF882C}" type="datetimeFigureOut">
              <a:rPr lang="en-US" smtClean="0"/>
              <a:t>11/14/2019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1363772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524000" y="731520"/>
            <a:ext cx="85344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43548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dirty="0"/>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pPr/>
              <a:t>11/14/2019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2796236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t>11/14/2019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2161933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EAB7D7-3608-4730-B2E2-670834DF882C}" type="datetimeFigureOut">
              <a:rPr lang="en-US" smtClean="0"/>
              <a:pPr/>
              <a:t>11/14/2019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3969755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EAB7D7-3608-4730-B2E2-670834DF882C}" type="datetimeFigureOut">
              <a:rPr lang="en-US" smtClean="0"/>
              <a:t>11/14/2019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4015145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EAB7D7-3608-4730-B2E2-670834DF882C}" type="datetimeFigureOut">
              <a:rPr lang="en-US" smtClean="0"/>
              <a:t>11/14/2019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161991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11/14/2019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2320537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11/14/2019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3382583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11/14/2019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2433769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EADF1">
            <a:alpha val="82000"/>
          </a:srgbClr>
        </a:solidFill>
        <a:effectLst/>
      </p:bgPr>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21">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4EAB7D7-3608-4730-B2E2-670834DF882C}" type="datetimeFigureOut">
              <a:rPr lang="en-US" smtClean="0"/>
              <a:pPr/>
              <a:t>11/14/2019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1B7BAC7-FE87-40F6-AA24-4F4685D1B022}" type="slidenum">
              <a:rPr lang="en-US" smtClean="0"/>
              <a:t>‹#›</a:t>
            </a:fld>
            <a:endParaRPr lang="en-US" dirty="0"/>
          </a:p>
        </p:txBody>
      </p:sp>
    </p:spTree>
    <p:extLst>
      <p:ext uri="{BB962C8B-B14F-4D97-AF65-F5344CB8AC3E}">
        <p14:creationId xmlns:p14="http://schemas.microsoft.com/office/powerpoint/2010/main" val="3094594024"/>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 id="2147483750" r:id="rId17"/>
    <p:sldLayoutId id="2147483751" r:id="rId18"/>
    <p:sldLayoutId id="2147483681"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url?sa=i&amp;rct=j&amp;q=&amp;esrc=s&amp;frm=1&amp;source=images&amp;cd=&amp;cad=rja&amp;docid=hzatpIe4fKjQgM&amp;tbnid=cDiNvmIwLXmzzM:&amp;ved=0CAUQjRw&amp;url=http://www.123rf.com/photo_3587324_domestic-violence-kills-societies-childish-conceptual-illustration.html&amp;" TargetMode="Externa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socialsolutions.com/blog/domestic-violence-statistics-2018/" TargetMode="Externa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0307" y="1088074"/>
            <a:ext cx="11594123" cy="3046988"/>
          </a:xfrm>
          <a:prstGeom prst="rect">
            <a:avLst/>
          </a:prstGeom>
        </p:spPr>
        <p:txBody>
          <a:bodyPr wrap="square">
            <a:spAutoFit/>
          </a:bodyPr>
          <a:lstStyle/>
          <a:p>
            <a:pPr algn="ctr"/>
            <a:r>
              <a:rPr lang="en-US" sz="4000" i="1" dirty="0">
                <a:solidFill>
                  <a:schemeClr val="bg1"/>
                </a:solidFill>
                <a:latin typeface="Times New Roman" pitchFamily="18" charset="0"/>
                <a:cs typeface="Times New Roman" pitchFamily="18" charset="0"/>
              </a:rPr>
              <a:t> </a:t>
            </a:r>
            <a:r>
              <a:rPr lang="en-US" sz="4400" i="1" dirty="0">
                <a:solidFill>
                  <a:schemeClr val="bg1"/>
                </a:solidFill>
                <a:latin typeface="Times New Roman" pitchFamily="18" charset="0"/>
                <a:cs typeface="Times New Roman" pitchFamily="18" charset="0"/>
              </a:rPr>
              <a:t>Root Causes of </a:t>
            </a:r>
          </a:p>
          <a:p>
            <a:pPr algn="ctr"/>
            <a:r>
              <a:rPr lang="en-US" sz="4400" i="1" dirty="0">
                <a:solidFill>
                  <a:schemeClr val="bg1"/>
                </a:solidFill>
                <a:latin typeface="Times New Roman" pitchFamily="18" charset="0"/>
                <a:cs typeface="Times New Roman" pitchFamily="18" charset="0"/>
              </a:rPr>
              <a:t>Unhealthy Relationships</a:t>
            </a:r>
          </a:p>
          <a:p>
            <a:pPr algn="ctr"/>
            <a:endParaRPr lang="en-US" sz="2800" i="1" dirty="0">
              <a:solidFill>
                <a:schemeClr val="bg1"/>
              </a:solidFill>
              <a:latin typeface="Times New Roman" pitchFamily="18" charset="0"/>
              <a:cs typeface="Times New Roman" pitchFamily="18" charset="0"/>
            </a:endParaRPr>
          </a:p>
          <a:p>
            <a:pPr algn="ctr"/>
            <a:endParaRPr lang="en-US" sz="2800" i="1" dirty="0">
              <a:solidFill>
                <a:schemeClr val="bg1"/>
              </a:solidFill>
              <a:latin typeface="Times New Roman" pitchFamily="18" charset="0"/>
              <a:cs typeface="Times New Roman" pitchFamily="18" charset="0"/>
            </a:endParaRPr>
          </a:p>
          <a:p>
            <a:pPr algn="ctr"/>
            <a:r>
              <a:rPr lang="en-US" sz="2800" i="1" dirty="0">
                <a:solidFill>
                  <a:schemeClr val="bg1"/>
                </a:solidFill>
                <a:latin typeface="Times New Roman" pitchFamily="18" charset="0"/>
                <a:cs typeface="Times New Roman" pitchFamily="18" charset="0"/>
              </a:rPr>
              <a:t>Presented by</a:t>
            </a:r>
          </a:p>
          <a:p>
            <a:pPr algn="ctr"/>
            <a:r>
              <a:rPr lang="en-US" sz="2000" i="1" dirty="0">
                <a:solidFill>
                  <a:schemeClr val="bg1"/>
                </a:solidFill>
                <a:latin typeface="Times New Roman" pitchFamily="18" charset="0"/>
                <a:cs typeface="Times New Roman" pitchFamily="18" charset="0"/>
              </a:rPr>
              <a:t>Mable Dunbar, Ph.D.</a:t>
            </a:r>
          </a:p>
        </p:txBody>
      </p:sp>
      <p:pic>
        <p:nvPicPr>
          <p:cNvPr id="3" name="Picture 5" descr="Image result for women's healing and empowerment network transparent logo">
            <a:extLst>
              <a:ext uri="{FF2B5EF4-FFF2-40B4-BE49-F238E27FC236}">
                <a16:creationId xmlns:a16="http://schemas.microsoft.com/office/drawing/2014/main" id="{E43F57D2-A3B4-4109-BB38-BC4099985C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5235" y="4642338"/>
            <a:ext cx="2121530" cy="1316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36E5B-EB0D-41DA-911E-739D2911D791}"/>
              </a:ext>
            </a:extLst>
          </p:cNvPr>
          <p:cNvSpPr>
            <a:spLocks noGrp="1"/>
          </p:cNvSpPr>
          <p:nvPr>
            <p:ph type="title"/>
          </p:nvPr>
        </p:nvSpPr>
        <p:spPr/>
        <p:txBody>
          <a:bodyPr/>
          <a:lstStyle/>
          <a:p>
            <a:pPr algn="ctr"/>
            <a:r>
              <a:rPr lang="en-US" sz="4000" b="1" dirty="0">
                <a:latin typeface="Times New Roman" panose="02020603050405020304" pitchFamily="18" charset="0"/>
                <a:cs typeface="Times New Roman" panose="02020603050405020304" pitchFamily="18" charset="0"/>
              </a:rPr>
              <a:t>Forms of Abuse</a:t>
            </a:r>
          </a:p>
        </p:txBody>
      </p:sp>
      <p:sp>
        <p:nvSpPr>
          <p:cNvPr id="3" name="Rectangle 2">
            <a:extLst>
              <a:ext uri="{FF2B5EF4-FFF2-40B4-BE49-F238E27FC236}">
                <a16:creationId xmlns:a16="http://schemas.microsoft.com/office/drawing/2014/main" id="{DEE19FD3-97E4-44D3-9BE1-FD3EACED50FF}"/>
              </a:ext>
            </a:extLst>
          </p:cNvPr>
          <p:cNvSpPr/>
          <p:nvPr/>
        </p:nvSpPr>
        <p:spPr>
          <a:xfrm>
            <a:off x="540790" y="2474600"/>
            <a:ext cx="11233868" cy="3785652"/>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Violence against women and girls occurs in every country and culture and is rooted in social and cultural attitudes and norms that privilege men over women and boys over girls. The abuse takes many forms, including: </a:t>
            </a:r>
          </a:p>
          <a:p>
            <a:endParaRPr lang="en-US" sz="2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 	Intimate partner violence (sometimes called domestic or family violence, or</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spousal abuse) which can be physical, sexual or emotional; religious</a:t>
            </a:r>
          </a:p>
          <a:p>
            <a:r>
              <a:rPr lang="en-US" sz="2400" dirty="0">
                <a:latin typeface="Times New Roman" panose="02020603050405020304" pitchFamily="18" charset="0"/>
                <a:cs typeface="Times New Roman" panose="02020603050405020304" pitchFamily="18" charset="0"/>
              </a:rPr>
              <a:t>    	verbal, psychological, threats, intimidation etc.</a:t>
            </a:r>
          </a:p>
          <a:p>
            <a:pPr marL="285750" indent="-285750">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 	Dating violence; </a:t>
            </a:r>
          </a:p>
          <a:p>
            <a:pPr marL="285750" indent="-285750">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 	Sexual violence (including rape) by strangers, acquaintances or partners; </a:t>
            </a:r>
          </a:p>
          <a:p>
            <a:pPr marL="285750" indent="-285750">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 	Forced prostitution, trafficking or other forms of sexual exploitation; </a:t>
            </a:r>
          </a:p>
        </p:txBody>
      </p:sp>
    </p:spTree>
    <p:extLst>
      <p:ext uri="{BB962C8B-B14F-4D97-AF65-F5344CB8AC3E}">
        <p14:creationId xmlns:p14="http://schemas.microsoft.com/office/powerpoint/2010/main" val="1192484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36E5B-EB0D-41DA-911E-739D2911D791}"/>
              </a:ext>
            </a:extLst>
          </p:cNvPr>
          <p:cNvSpPr>
            <a:spLocks noGrp="1"/>
          </p:cNvSpPr>
          <p:nvPr>
            <p:ph type="title"/>
          </p:nvPr>
        </p:nvSpPr>
        <p:spPr/>
        <p:txBody>
          <a:bodyPr/>
          <a:lstStyle/>
          <a:p>
            <a:pPr algn="ctr"/>
            <a:r>
              <a:rPr lang="en-US" sz="4000" b="1" dirty="0">
                <a:latin typeface="Times New Roman" panose="02020603050405020304" pitchFamily="18" charset="0"/>
                <a:cs typeface="Times New Roman" panose="02020603050405020304" pitchFamily="18" charset="0"/>
              </a:rPr>
              <a:t>Forms of Abuse</a:t>
            </a:r>
          </a:p>
        </p:txBody>
      </p:sp>
      <p:sp>
        <p:nvSpPr>
          <p:cNvPr id="3" name="Rectangle 2">
            <a:extLst>
              <a:ext uri="{FF2B5EF4-FFF2-40B4-BE49-F238E27FC236}">
                <a16:creationId xmlns:a16="http://schemas.microsoft.com/office/drawing/2014/main" id="{DEE19FD3-97E4-44D3-9BE1-FD3EACED50FF}"/>
              </a:ext>
            </a:extLst>
          </p:cNvPr>
          <p:cNvSpPr/>
          <p:nvPr/>
        </p:nvSpPr>
        <p:spPr>
          <a:xfrm>
            <a:off x="540790" y="2474600"/>
            <a:ext cx="11110419" cy="3600986"/>
          </a:xfrm>
          <a:prstGeom prst="rect">
            <a:avLst/>
          </a:prstGeom>
        </p:spPr>
        <p:txBody>
          <a:bodyPr wrap="square">
            <a:spAutoFit/>
          </a:bodyPr>
          <a:lstStyle/>
          <a:p>
            <a:pPr marL="285750" indent="-285750">
              <a:buFont typeface="Wingdings" panose="05000000000000000000" pitchFamily="2" charset="2"/>
              <a:buChar char="q"/>
            </a:pPr>
            <a:r>
              <a:rPr lang="en-US" sz="3200" dirty="0">
                <a:latin typeface="Albertus Medium" panose="020E0602030304020304" pitchFamily="34" charset="0"/>
              </a:rPr>
              <a:t> </a:t>
            </a:r>
            <a:r>
              <a:rPr lang="en-US" sz="2800" dirty="0">
                <a:latin typeface="Times New Roman" panose="02020603050405020304" pitchFamily="18" charset="0"/>
                <a:cs typeface="Times New Roman" panose="02020603050405020304" pitchFamily="18" charset="0"/>
              </a:rPr>
              <a:t>Female genital mutilation (FGM) and other harmful </a:t>
            </a:r>
          </a:p>
          <a:p>
            <a:r>
              <a:rPr lang="en-US" sz="2800" dirty="0">
                <a:latin typeface="Times New Roman" panose="02020603050405020304" pitchFamily="18" charset="0"/>
                <a:cs typeface="Times New Roman" panose="02020603050405020304" pitchFamily="18" charset="0"/>
              </a:rPr>
              <a:t>   	 traditional practices; </a:t>
            </a:r>
          </a:p>
          <a:p>
            <a:pPr marL="285750" indent="-285750">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 	 Dowry-related violence;</a:t>
            </a:r>
          </a:p>
          <a:p>
            <a:pPr marL="285750" indent="-285750">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 	 Forced marriage or cohabitation, including forced wife</a:t>
            </a:r>
          </a:p>
          <a:p>
            <a:r>
              <a:rPr lang="en-US" sz="2800" dirty="0">
                <a:latin typeface="Times New Roman" panose="02020603050405020304" pitchFamily="18" charset="0"/>
                <a:cs typeface="Times New Roman" panose="02020603050405020304" pitchFamily="18" charset="0"/>
              </a:rPr>
              <a:t>    	 inheritance and ‘wife kidnapping’; </a:t>
            </a:r>
          </a:p>
          <a:p>
            <a:pPr marL="285750" indent="-285750">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 	 Femicide and the killing girls or women in the name of</a:t>
            </a:r>
          </a:p>
          <a:p>
            <a:r>
              <a:rPr lang="en-US" sz="2800" dirty="0">
                <a:latin typeface="Times New Roman" panose="02020603050405020304" pitchFamily="18" charset="0"/>
                <a:cs typeface="Times New Roman" panose="02020603050405020304" pitchFamily="18" charset="0"/>
              </a:rPr>
              <a:t>   	‘honor’; </a:t>
            </a:r>
          </a:p>
          <a:p>
            <a:pPr marL="285750" indent="-285750">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 	 Female infanticide and deliberate neglect of girls.</a:t>
            </a:r>
          </a:p>
        </p:txBody>
      </p:sp>
    </p:spTree>
    <p:extLst>
      <p:ext uri="{BB962C8B-B14F-4D97-AF65-F5344CB8AC3E}">
        <p14:creationId xmlns:p14="http://schemas.microsoft.com/office/powerpoint/2010/main" val="393418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5769" y="1381873"/>
            <a:ext cx="10140461" cy="5139869"/>
          </a:xfrm>
          <a:prstGeom prst="rect">
            <a:avLst/>
          </a:prstGeom>
        </p:spPr>
        <p:txBody>
          <a:bodyPr wrap="square">
            <a:spAutoFit/>
          </a:bodyPr>
          <a:lstStyle/>
          <a:p>
            <a:r>
              <a:rPr lang="en-US" dirty="0"/>
              <a:t> </a:t>
            </a:r>
          </a:p>
          <a:p>
            <a:endParaRPr lang="en-US" dirty="0"/>
          </a:p>
          <a:p>
            <a:endParaRPr lang="en-US" dirty="0"/>
          </a:p>
          <a:p>
            <a:endParaRPr lang="en-US" dirty="0"/>
          </a:p>
          <a:p>
            <a:r>
              <a:rPr lang="en-US" sz="2400" b="1" dirty="0">
                <a:latin typeface="Times New Roman" pitchFamily="18" charset="0"/>
                <a:cs typeface="Times New Roman" pitchFamily="18" charset="0"/>
              </a:rPr>
              <a:t>“We further speculate that most often the violence that is brought against women in the Christian world is not physical.  </a:t>
            </a:r>
            <a:r>
              <a:rPr lang="en-US" sz="2400" dirty="0">
                <a:latin typeface="Times New Roman" pitchFamily="18" charset="0"/>
                <a:cs typeface="Times New Roman" pitchFamily="18" charset="0"/>
              </a:rPr>
              <a:t>From what we have learned, the emotional abuse and manipulation of Christian women is far more frequent than physical abuse.  In fact men who perceive their position before God as superior to that of women generally will not need to resort to physical violence.  </a:t>
            </a:r>
            <a:r>
              <a:rPr lang="en-US" sz="2400" b="1" dirty="0">
                <a:latin typeface="Times New Roman" pitchFamily="18" charset="0"/>
                <a:cs typeface="Times New Roman" pitchFamily="18" charset="0"/>
              </a:rPr>
              <a:t>When a man can psychologically overpower his wife and justify his actions through a misapplication of Scripture, physical violence is less necessary.  There are many ways to inflict violence, to violate what God has created.”</a:t>
            </a: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 </a:t>
            </a:r>
            <a:r>
              <a:rPr lang="en-US" sz="2000" dirty="0">
                <a:latin typeface="Times New Roman" pitchFamily="18" charset="0"/>
                <a:cs typeface="Times New Roman" pitchFamily="18" charset="0"/>
              </a:rPr>
              <a:t>-Battered Into Submission, p. 150</a:t>
            </a:r>
            <a:r>
              <a:rPr lang="en-US" sz="2800" i="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dirty="0">
                <a:latin typeface="Times New Roman" pitchFamily="18" charset="0"/>
                <a:cs typeface="Times New Roman" pitchFamily="18" charset="0"/>
              </a:rPr>
              <a:t> </a:t>
            </a:r>
          </a:p>
          <a:p>
            <a:r>
              <a:rPr lang="en-US" dirty="0"/>
              <a:t> </a:t>
            </a:r>
          </a:p>
        </p:txBody>
      </p:sp>
      <p:sp>
        <p:nvSpPr>
          <p:cNvPr id="3" name="Content Placeholder 2">
            <a:extLst>
              <a:ext uri="{FF2B5EF4-FFF2-40B4-BE49-F238E27FC236}">
                <a16:creationId xmlns:a16="http://schemas.microsoft.com/office/drawing/2014/main" id="{8363ED9E-70E4-4B77-AE1B-972B00C8D868}"/>
              </a:ext>
            </a:extLst>
          </p:cNvPr>
          <p:cNvSpPr>
            <a:spLocks noGrp="1"/>
          </p:cNvSpPr>
          <p:nvPr>
            <p:ph sz="quarter" idx="13"/>
          </p:nvPr>
        </p:nvSpPr>
        <p:spPr>
          <a:xfrm>
            <a:off x="1669774" y="718268"/>
            <a:ext cx="8534400" cy="991262"/>
          </a:xfrm>
        </p:spPr>
        <p:txBody>
          <a:bodyPr>
            <a:normAutofit/>
          </a:bodyPr>
          <a:lstStyle/>
          <a:p>
            <a:pPr marL="0" indent="0" algn="ctr">
              <a:buNone/>
            </a:pPr>
            <a:r>
              <a:rPr lang="en-US" sz="4400" b="1" dirty="0">
                <a:solidFill>
                  <a:schemeClr val="bg1"/>
                </a:solidFill>
                <a:latin typeface="Times New Roman" pitchFamily="18" charset="0"/>
                <a:cs typeface="Times New Roman" pitchFamily="18" charset="0"/>
              </a:rPr>
              <a:t>Spiritual/Religious Abuse</a:t>
            </a:r>
            <a:endParaRPr lang="en-US" sz="4400" dirty="0"/>
          </a:p>
        </p:txBody>
      </p:sp>
    </p:spTree>
    <p:extLst>
      <p:ext uri="{BB962C8B-B14F-4D97-AF65-F5344CB8AC3E}">
        <p14:creationId xmlns:p14="http://schemas.microsoft.com/office/powerpoint/2010/main" val="1072202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5769" y="2481804"/>
            <a:ext cx="10140461" cy="1477328"/>
          </a:xfrm>
          <a:prstGeom prst="rect">
            <a:avLst/>
          </a:prstGeom>
        </p:spPr>
        <p:txBody>
          <a:bodyPr wrap="square">
            <a:spAutoFit/>
          </a:bodyPr>
          <a:lstStyle/>
          <a:p>
            <a:r>
              <a:rPr lang="en-US" dirty="0"/>
              <a:t> </a:t>
            </a:r>
          </a:p>
          <a:p>
            <a:endParaRPr lang="en-US" dirty="0"/>
          </a:p>
          <a:p>
            <a:endParaRPr lang="en-US" dirty="0"/>
          </a:p>
          <a:p>
            <a:endParaRPr lang="en-US" dirty="0"/>
          </a:p>
          <a:p>
            <a:r>
              <a:rPr lang="en-US" dirty="0"/>
              <a:t> </a:t>
            </a:r>
          </a:p>
        </p:txBody>
      </p:sp>
      <p:sp>
        <p:nvSpPr>
          <p:cNvPr id="3" name="Content Placeholder 2">
            <a:extLst>
              <a:ext uri="{FF2B5EF4-FFF2-40B4-BE49-F238E27FC236}">
                <a16:creationId xmlns:a16="http://schemas.microsoft.com/office/drawing/2014/main" id="{8363ED9E-70E4-4B77-AE1B-972B00C8D868}"/>
              </a:ext>
            </a:extLst>
          </p:cNvPr>
          <p:cNvSpPr>
            <a:spLocks noGrp="1"/>
          </p:cNvSpPr>
          <p:nvPr>
            <p:ph sz="quarter" idx="13"/>
          </p:nvPr>
        </p:nvSpPr>
        <p:spPr>
          <a:xfrm>
            <a:off x="1669774" y="718268"/>
            <a:ext cx="8534400" cy="991262"/>
          </a:xfrm>
        </p:spPr>
        <p:txBody>
          <a:bodyPr>
            <a:noAutofit/>
          </a:bodyPr>
          <a:lstStyle/>
          <a:p>
            <a:pPr marL="0" indent="0" algn="ctr">
              <a:buNone/>
            </a:pPr>
            <a:r>
              <a:rPr lang="en-US" sz="4000" b="1" dirty="0">
                <a:solidFill>
                  <a:schemeClr val="bg1"/>
                </a:solidFill>
                <a:latin typeface="Times New Roman" pitchFamily="18" charset="0"/>
                <a:cs typeface="Times New Roman" pitchFamily="18" charset="0"/>
              </a:rPr>
              <a:t>Organizational/</a:t>
            </a:r>
          </a:p>
          <a:p>
            <a:pPr marL="0" indent="0" algn="ctr">
              <a:buNone/>
            </a:pPr>
            <a:r>
              <a:rPr lang="en-US" sz="4000" b="1" dirty="0">
                <a:solidFill>
                  <a:schemeClr val="bg1"/>
                </a:solidFill>
                <a:latin typeface="Times New Roman" pitchFamily="18" charset="0"/>
                <a:cs typeface="Times New Roman" pitchFamily="18" charset="0"/>
              </a:rPr>
              <a:t>Institutional Abuse</a:t>
            </a:r>
            <a:endParaRPr lang="en-US" sz="4000" dirty="0"/>
          </a:p>
        </p:txBody>
      </p:sp>
      <p:sp>
        <p:nvSpPr>
          <p:cNvPr id="2" name="Rectangle 1">
            <a:extLst>
              <a:ext uri="{FF2B5EF4-FFF2-40B4-BE49-F238E27FC236}">
                <a16:creationId xmlns:a16="http://schemas.microsoft.com/office/drawing/2014/main" id="{F0A9DA9E-923B-4485-B527-A39ED1706A64}"/>
              </a:ext>
            </a:extLst>
          </p:cNvPr>
          <p:cNvSpPr/>
          <p:nvPr/>
        </p:nvSpPr>
        <p:spPr>
          <a:xfrm>
            <a:off x="543339" y="2703442"/>
            <a:ext cx="10455965" cy="3108543"/>
          </a:xfrm>
          <a:prstGeom prst="rect">
            <a:avLst/>
          </a:prstGeom>
        </p:spPr>
        <p:txBody>
          <a:bodyPr wrap="square">
            <a:spAutoFit/>
          </a:bodyPr>
          <a:lstStyle/>
          <a:p>
            <a:r>
              <a:rPr lang="en-US" sz="2800" dirty="0">
                <a:latin typeface="Times New Roman" panose="02020603050405020304" pitchFamily="18" charset="0"/>
                <a:ea typeface="Times New Roman" panose="02020603050405020304" pitchFamily="18" charset="0"/>
                <a:cs typeface="Times New Roman" panose="02020603050405020304" pitchFamily="18" charset="0"/>
              </a:rPr>
              <a:t>“Organizations, institutions, unless kept by the power of God, will work under Satan’s dictation to bring men under the control of men; and fraud and guile will bear the semblance of zeal for truth and for the advancement of the kingdom of God.  </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Whatever in our practice is not as open as day belongs to the methods of the prince of evil.  His methods are practiced even among Seventh-day Adventists, who claim to have advanced truth.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Calibri" panose="020F0502020204030204" pitchFamily="34" charset="0"/>
                <a:ea typeface="Times New Roman" panose="02020603050405020304" pitchFamily="18" charset="0"/>
                <a:cs typeface="Consolas" panose="020B0609020204030204" pitchFamily="49"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P. 366. (Testimonies to Ministers)</a:t>
            </a:r>
          </a:p>
        </p:txBody>
      </p:sp>
    </p:spTree>
    <p:extLst>
      <p:ext uri="{BB962C8B-B14F-4D97-AF65-F5344CB8AC3E}">
        <p14:creationId xmlns:p14="http://schemas.microsoft.com/office/powerpoint/2010/main" val="559529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39687" y="344557"/>
            <a:ext cx="10177670" cy="2708434"/>
          </a:xfrm>
          <a:prstGeom prst="rect">
            <a:avLst/>
          </a:prstGeom>
        </p:spPr>
        <p:txBody>
          <a:bodyPr wrap="square">
            <a:spAutoFit/>
          </a:bodyPr>
          <a:lstStyle/>
          <a:p>
            <a:pPr algn="ctr"/>
            <a:endParaRPr lang="en-US" sz="2800" b="1" dirty="0">
              <a:latin typeface="Times New Roman" pitchFamily="18" charset="0"/>
              <a:cs typeface="Times New Roman" pitchFamily="18" charset="0"/>
            </a:endParaRPr>
          </a:p>
          <a:p>
            <a:pPr algn="ctr"/>
            <a:r>
              <a:rPr lang="en-US" sz="4000" b="1" dirty="0">
                <a:solidFill>
                  <a:schemeClr val="bg1"/>
                </a:solidFill>
                <a:latin typeface="Times New Roman" pitchFamily="18" charset="0"/>
                <a:cs typeface="Times New Roman" pitchFamily="18" charset="0"/>
              </a:rPr>
              <a:t>Directions of Abuse</a:t>
            </a:r>
          </a:p>
          <a:p>
            <a:pPr algn="ctr"/>
            <a:endParaRPr lang="en-US" sz="2800" b="1" dirty="0">
              <a:latin typeface="Times New Roman" pitchFamily="18" charset="0"/>
              <a:cs typeface="Times New Roman" pitchFamily="18" charset="0"/>
            </a:endParaRPr>
          </a:p>
          <a:p>
            <a:pPr algn="ctr"/>
            <a:endParaRPr lang="en-US" sz="2800" b="1" dirty="0">
              <a:latin typeface="Times New Roman" pitchFamily="18" charset="0"/>
              <a:cs typeface="Times New Roman" pitchFamily="18" charset="0"/>
            </a:endParaRPr>
          </a:p>
          <a:p>
            <a:pPr algn="ctr"/>
            <a:endParaRPr lang="en-US" sz="2800" b="1" dirty="0">
              <a:latin typeface="Times New Roman" pitchFamily="18" charset="0"/>
              <a:cs typeface="Times New Roman" pitchFamily="18" charset="0"/>
            </a:endParaRPr>
          </a:p>
          <a:p>
            <a:r>
              <a:rPr lang="en-US" dirty="0"/>
              <a:t> </a:t>
            </a:r>
          </a:p>
        </p:txBody>
      </p:sp>
      <p:sp>
        <p:nvSpPr>
          <p:cNvPr id="5" name="Rectangle 4"/>
          <p:cNvSpPr/>
          <p:nvPr/>
        </p:nvSpPr>
        <p:spPr>
          <a:xfrm>
            <a:off x="433754" y="511800"/>
            <a:ext cx="11758246" cy="6001643"/>
          </a:xfrm>
          <a:prstGeom prst="rect">
            <a:avLst/>
          </a:prstGeom>
        </p:spPr>
        <p:txBody>
          <a:bodyPr wrap="square">
            <a:spAutoFit/>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Satan directs, orchestrates and manipulates abuse in every direction to maintain power and  control over God’s creatures and creation: </a:t>
            </a:r>
          </a:p>
          <a:p>
            <a:endParaRPr lang="en-US" sz="2400" dirty="0">
              <a:latin typeface="Times New Roman" pitchFamily="18" charset="0"/>
              <a:cs typeface="Times New Roman" pitchFamily="18" charset="0"/>
            </a:endParaRPr>
          </a:p>
          <a:p>
            <a:pPr marL="342900" indent="-342900">
              <a:buFont typeface="Arial" panose="020B0604020202020204" pitchFamily="34" charset="0"/>
              <a:buChar char="•"/>
            </a:pPr>
            <a:r>
              <a:rPr lang="en-US" sz="2400" dirty="0">
                <a:latin typeface="Times New Roman" pitchFamily="18" charset="0"/>
                <a:cs typeface="Times New Roman" pitchFamily="18" charset="0"/>
              </a:rPr>
              <a:t>Woman against Man</a:t>
            </a:r>
          </a:p>
          <a:p>
            <a:pPr marL="342900" indent="-342900">
              <a:buFont typeface="Arial" panose="020B0604020202020204" pitchFamily="34" charset="0"/>
              <a:buChar char="•"/>
            </a:pPr>
            <a:r>
              <a:rPr lang="en-US" sz="2400" dirty="0">
                <a:latin typeface="Times New Roman" pitchFamily="18" charset="0"/>
                <a:cs typeface="Times New Roman" pitchFamily="18" charset="0"/>
              </a:rPr>
              <a:t>Children against Parents </a:t>
            </a:r>
          </a:p>
          <a:p>
            <a:pPr marL="342900" indent="-342900">
              <a:buFont typeface="Arial" panose="020B0604020202020204" pitchFamily="34" charset="0"/>
              <a:buChar char="•"/>
            </a:pPr>
            <a:r>
              <a:rPr lang="en-US" sz="2400" dirty="0">
                <a:latin typeface="Times New Roman" pitchFamily="18" charset="0"/>
                <a:cs typeface="Times New Roman" pitchFamily="18" charset="0"/>
              </a:rPr>
              <a:t>Poor against Rich</a:t>
            </a:r>
          </a:p>
          <a:p>
            <a:pPr marL="342900" indent="-342900">
              <a:buFont typeface="Arial" panose="020B0604020202020204" pitchFamily="34" charset="0"/>
              <a:buChar char="•"/>
            </a:pPr>
            <a:r>
              <a:rPr lang="en-US" sz="2400" dirty="0">
                <a:latin typeface="Times New Roman" pitchFamily="18" charset="0"/>
                <a:cs typeface="Times New Roman" pitchFamily="18" charset="0"/>
              </a:rPr>
              <a:t>Strong against Weak </a:t>
            </a:r>
          </a:p>
          <a:p>
            <a:pPr marL="342900" indent="-342900">
              <a:buFont typeface="Arial" panose="020B0604020202020204" pitchFamily="34" charset="0"/>
              <a:buChar char="•"/>
            </a:pPr>
            <a:r>
              <a:rPr lang="en-US" sz="2400" dirty="0">
                <a:latin typeface="Times New Roman" pitchFamily="18" charset="0"/>
                <a:cs typeface="Times New Roman" pitchFamily="18" charset="0"/>
              </a:rPr>
              <a:t>Young against Old</a:t>
            </a:r>
          </a:p>
          <a:p>
            <a:pPr marL="342900" indent="-342900">
              <a:buFont typeface="Arial" panose="020B0604020202020204" pitchFamily="34" charset="0"/>
              <a:buChar char="•"/>
            </a:pPr>
            <a:r>
              <a:rPr lang="en-US" sz="2400" dirty="0">
                <a:latin typeface="Times New Roman" pitchFamily="18" charset="0"/>
                <a:cs typeface="Times New Roman" pitchFamily="18" charset="0"/>
              </a:rPr>
              <a:t>Educated against Illiterate </a:t>
            </a:r>
          </a:p>
          <a:p>
            <a:pPr marL="342900" indent="-342900">
              <a:buFont typeface="Arial" panose="020B0604020202020204" pitchFamily="34" charset="0"/>
              <a:buChar char="•"/>
            </a:pPr>
            <a:r>
              <a:rPr lang="en-US" sz="2400" dirty="0">
                <a:latin typeface="Times New Roman" pitchFamily="18" charset="0"/>
                <a:cs typeface="Times New Roman" pitchFamily="18" charset="0"/>
              </a:rPr>
              <a:t>Religious against Secular</a:t>
            </a:r>
          </a:p>
          <a:p>
            <a:pPr marL="342900" indent="-342900">
              <a:buFont typeface="Arial" panose="020B0604020202020204" pitchFamily="34" charset="0"/>
              <a:buChar char="•"/>
            </a:pPr>
            <a:r>
              <a:rPr lang="en-US" sz="2400" dirty="0">
                <a:latin typeface="Times New Roman" pitchFamily="18" charset="0"/>
                <a:cs typeface="Times New Roman" pitchFamily="18" charset="0"/>
              </a:rPr>
              <a:t>State against Church</a:t>
            </a:r>
          </a:p>
        </p:txBody>
      </p:sp>
      <p:sp>
        <p:nvSpPr>
          <p:cNvPr id="2" name="TextBox 1">
            <a:extLst>
              <a:ext uri="{FF2B5EF4-FFF2-40B4-BE49-F238E27FC236}">
                <a16:creationId xmlns:a16="http://schemas.microsoft.com/office/drawing/2014/main" id="{2655D245-E080-4156-98BC-109B1D9F6AAB}"/>
              </a:ext>
            </a:extLst>
          </p:cNvPr>
          <p:cNvSpPr txBox="1"/>
          <p:nvPr/>
        </p:nvSpPr>
        <p:spPr>
          <a:xfrm>
            <a:off x="6228522" y="3356699"/>
            <a:ext cx="5512105" cy="3323987"/>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imes New Roman" pitchFamily="18" charset="0"/>
                <a:cs typeface="Times New Roman" pitchFamily="18" charset="0"/>
              </a:rPr>
              <a:t>Teacher against Student</a:t>
            </a:r>
          </a:p>
          <a:p>
            <a:pPr marL="342900" indent="-342900">
              <a:buFont typeface="Arial" panose="020B0604020202020204" pitchFamily="34" charset="0"/>
              <a:buChar char="•"/>
            </a:pPr>
            <a:r>
              <a:rPr lang="en-US" sz="2400" dirty="0">
                <a:latin typeface="Times New Roman" pitchFamily="18" charset="0"/>
                <a:cs typeface="Times New Roman" pitchFamily="18" charset="0"/>
              </a:rPr>
              <a:t>Employer against Employee</a:t>
            </a:r>
          </a:p>
          <a:p>
            <a:pPr marL="342900" indent="-342900">
              <a:buFont typeface="Arial" panose="020B0604020202020204" pitchFamily="34" charset="0"/>
              <a:buChar char="•"/>
            </a:pPr>
            <a:r>
              <a:rPr lang="en-US" sz="2400" dirty="0">
                <a:latin typeface="Times New Roman" pitchFamily="18" charset="0"/>
                <a:cs typeface="Times New Roman" pitchFamily="18" charset="0"/>
              </a:rPr>
              <a:t>Pastor against Member</a:t>
            </a:r>
          </a:p>
          <a:p>
            <a:pPr marL="342900" indent="-342900">
              <a:buFont typeface="Arial" panose="020B0604020202020204" pitchFamily="34" charset="0"/>
              <a:buChar char="•"/>
            </a:pPr>
            <a:r>
              <a:rPr lang="en-US" sz="2400" dirty="0">
                <a:latin typeface="Times New Roman" pitchFamily="18" charset="0"/>
                <a:cs typeface="Times New Roman" pitchFamily="18" charset="0"/>
              </a:rPr>
              <a:t>Black against White </a:t>
            </a:r>
          </a:p>
          <a:p>
            <a:pPr marL="342900" indent="-342900">
              <a:buFont typeface="Arial" panose="020B0604020202020204" pitchFamily="34" charset="0"/>
              <a:buChar char="•"/>
            </a:pPr>
            <a:r>
              <a:rPr lang="en-US" sz="2400" dirty="0">
                <a:latin typeface="Times New Roman" pitchFamily="18" charset="0"/>
                <a:cs typeface="Times New Roman" pitchFamily="18" charset="0"/>
              </a:rPr>
              <a:t>Husband against Wife </a:t>
            </a:r>
          </a:p>
          <a:p>
            <a:pPr marL="342900" indent="-342900">
              <a:buFont typeface="Arial" panose="020B0604020202020204" pitchFamily="34" charset="0"/>
              <a:buChar char="•"/>
            </a:pPr>
            <a:r>
              <a:rPr lang="en-US" sz="2400" dirty="0">
                <a:latin typeface="Times New Roman" pitchFamily="18" charset="0"/>
                <a:cs typeface="Times New Roman" pitchFamily="18" charset="0"/>
              </a:rPr>
              <a:t>Vegetarian/Vegan against</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Non-Vegetarian </a:t>
            </a:r>
          </a:p>
          <a:p>
            <a:pPr marL="342900" indent="-342900">
              <a:buFont typeface="Arial" panose="020B0604020202020204" pitchFamily="34" charset="0"/>
              <a:buChar char="•"/>
            </a:pPr>
            <a:r>
              <a:rPr lang="en-US" sz="2400" dirty="0">
                <a:latin typeface="Times New Roman" pitchFamily="18" charset="0"/>
                <a:cs typeface="Times New Roman" pitchFamily="18" charset="0"/>
              </a:rPr>
              <a:t>And on and on…</a:t>
            </a:r>
          </a:p>
          <a:p>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793323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907" y="1406678"/>
            <a:ext cx="11676185" cy="4739759"/>
          </a:xfrm>
          <a:prstGeom prst="rect">
            <a:avLst/>
          </a:prstGeom>
        </p:spPr>
        <p:txBody>
          <a:bodyPr wrap="square">
            <a:spAutoFit/>
          </a:bodyPr>
          <a:lstStyle/>
          <a:p>
            <a:r>
              <a:rPr lang="en-US" b="1" dirty="0"/>
              <a:t> </a:t>
            </a:r>
            <a:r>
              <a:rPr lang="en-US" dirty="0"/>
              <a:t> </a:t>
            </a:r>
          </a:p>
          <a:p>
            <a:r>
              <a:rPr lang="en-US" sz="2000" b="1"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r>
              <a:rPr lang="en-US" sz="2400" dirty="0">
                <a:latin typeface="Times New Roman" pitchFamily="18" charset="0"/>
                <a:cs typeface="Times New Roman" pitchFamily="18" charset="0"/>
              </a:rPr>
              <a:t>1.	</a:t>
            </a:r>
            <a:r>
              <a:rPr lang="en-US" sz="2800" dirty="0">
                <a:latin typeface="Times New Roman" pitchFamily="18" charset="0"/>
                <a:cs typeface="Times New Roman" pitchFamily="18" charset="0"/>
              </a:rPr>
              <a:t>Ignoring that it exists in the home or church</a:t>
            </a:r>
          </a:p>
          <a:p>
            <a:r>
              <a:rPr lang="en-US" sz="2800" dirty="0">
                <a:latin typeface="Times New Roman" pitchFamily="18" charset="0"/>
                <a:cs typeface="Times New Roman" pitchFamily="18" charset="0"/>
              </a:rPr>
              <a:t> </a:t>
            </a:r>
          </a:p>
          <a:p>
            <a:pPr marL="457200" indent="-457200">
              <a:buAutoNum type="arabicPeriod" startAt="2"/>
            </a:pPr>
            <a:r>
              <a:rPr lang="en-US" sz="2800" dirty="0">
                <a:latin typeface="Times New Roman" pitchFamily="18" charset="0"/>
                <a:cs typeface="Times New Roman" pitchFamily="18" charset="0"/>
              </a:rPr>
              <a:t>Fear and Shame</a:t>
            </a:r>
          </a:p>
          <a:p>
            <a:pPr marL="457200" indent="-457200">
              <a:buAutoNum type="arabicPeriod" startAt="2"/>
            </a:pPr>
            <a:endParaRPr lang="en-US" sz="2800" dirty="0">
              <a:latin typeface="Times New Roman" pitchFamily="18" charset="0"/>
              <a:cs typeface="Times New Roman" pitchFamily="18" charset="0"/>
            </a:endParaRPr>
          </a:p>
          <a:p>
            <a:pPr marL="514350" indent="-514350">
              <a:buAutoNum type="arabicPeriod" startAt="3"/>
            </a:pPr>
            <a:r>
              <a:rPr lang="en-US" sz="2800" dirty="0">
                <a:latin typeface="Times New Roman" pitchFamily="18" charset="0"/>
                <a:cs typeface="Times New Roman" pitchFamily="18" charset="0"/>
              </a:rPr>
              <a:t>People stay in abusive relationships because of shame, erroneous religious perspectives on the “sanctity of marriage”, fear of being alone, economic</a:t>
            </a:r>
          </a:p>
          <a:p>
            <a:r>
              <a:rPr lang="en-US" sz="2800" dirty="0">
                <a:latin typeface="Times New Roman" pitchFamily="18" charset="0"/>
                <a:cs typeface="Times New Roman" pitchFamily="18" charset="0"/>
              </a:rPr>
              <a:t>      limitations, children, the 	wrath of God because He “hates divorce”, etc.	</a:t>
            </a:r>
          </a:p>
          <a:p>
            <a:r>
              <a:rPr lang="en-US" sz="2800" dirty="0">
                <a:latin typeface="Times New Roman" pitchFamily="18" charset="0"/>
                <a:cs typeface="Times New Roman" pitchFamily="18" charset="0"/>
              </a:rPr>
              <a:t> </a:t>
            </a:r>
          </a:p>
        </p:txBody>
      </p:sp>
      <p:sp>
        <p:nvSpPr>
          <p:cNvPr id="3" name="Rectangle 2">
            <a:extLst>
              <a:ext uri="{FF2B5EF4-FFF2-40B4-BE49-F238E27FC236}">
                <a16:creationId xmlns:a16="http://schemas.microsoft.com/office/drawing/2014/main" id="{5C4FD83B-C3FB-497C-A0EA-BA105F0CD0B3}"/>
              </a:ext>
            </a:extLst>
          </p:cNvPr>
          <p:cNvSpPr/>
          <p:nvPr/>
        </p:nvSpPr>
        <p:spPr>
          <a:xfrm>
            <a:off x="578443" y="484188"/>
            <a:ext cx="10102808" cy="1261884"/>
          </a:xfrm>
          <a:prstGeom prst="rect">
            <a:avLst/>
          </a:prstGeom>
        </p:spPr>
        <p:txBody>
          <a:bodyPr wrap="square">
            <a:spAutoFit/>
          </a:bodyPr>
          <a:lstStyle/>
          <a:p>
            <a:pPr algn="ctr"/>
            <a:r>
              <a:rPr lang="en-US" sz="4000" b="1" dirty="0">
                <a:solidFill>
                  <a:schemeClr val="bg1"/>
                </a:solidFill>
                <a:latin typeface="Times New Roman" pitchFamily="18" charset="0"/>
                <a:cs typeface="Times New Roman" pitchFamily="18" charset="0"/>
              </a:rPr>
              <a:t>   </a:t>
            </a:r>
            <a:r>
              <a:rPr lang="en-US" sz="3600" b="1" dirty="0">
                <a:solidFill>
                  <a:schemeClr val="bg1"/>
                </a:solidFill>
                <a:latin typeface="Times New Roman" pitchFamily="18" charset="0"/>
                <a:cs typeface="Times New Roman" pitchFamily="18" charset="0"/>
              </a:rPr>
              <a:t>Root Causes of Abuse and Domestic Violence</a:t>
            </a:r>
          </a:p>
          <a:p>
            <a:pPr algn="ctr"/>
            <a:r>
              <a:rPr lang="en-US" sz="3600" b="1" dirty="0">
                <a:solidFill>
                  <a:schemeClr val="bg1"/>
                </a:solidFill>
                <a:latin typeface="Times New Roman" pitchFamily="18" charset="0"/>
                <a:cs typeface="Times New Roman" pitchFamily="18" charset="0"/>
              </a:rPr>
              <a:t>In Churches and Other Religious Organizations</a:t>
            </a:r>
            <a:endParaRPr lang="en-US" sz="36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61215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76CA947-B2E8-4A9F-96DB-6E3361914D1A}"/>
              </a:ext>
            </a:extLst>
          </p:cNvPr>
          <p:cNvSpPr/>
          <p:nvPr/>
        </p:nvSpPr>
        <p:spPr>
          <a:xfrm>
            <a:off x="364435" y="1864095"/>
            <a:ext cx="11463130" cy="5663089"/>
          </a:xfrm>
          <a:prstGeom prst="rect">
            <a:avLst/>
          </a:prstGeom>
        </p:spPr>
        <p:txBody>
          <a:bodyPr wrap="square">
            <a:spAutoFit/>
          </a:bodyPr>
          <a:lstStyle/>
          <a:p>
            <a:endParaRPr lang="en-US"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4.	</a:t>
            </a:r>
            <a:r>
              <a:rPr lang="en-US" sz="2800" dirty="0">
                <a:latin typeface="Times New Roman" pitchFamily="18" charset="0"/>
                <a:cs typeface="Times New Roman" pitchFamily="18" charset="0"/>
              </a:rPr>
              <a:t>Messages given by older women to younger women to “not air their dirty</a:t>
            </a:r>
          </a:p>
          <a:p>
            <a:r>
              <a:rPr lang="en-US" sz="2800" dirty="0">
                <a:latin typeface="Times New Roman" pitchFamily="18" charset="0"/>
                <a:cs typeface="Times New Roman" pitchFamily="18" charset="0"/>
              </a:rPr>
              <a:t>     linen” and their responsibility to keep the marriage together at all costs </a:t>
            </a:r>
          </a:p>
          <a:p>
            <a:r>
              <a:rPr lang="en-US" sz="2800" dirty="0">
                <a:latin typeface="Times New Roman" pitchFamily="18" charset="0"/>
                <a:cs typeface="Times New Roman" pitchFamily="18" charset="0"/>
              </a:rPr>
              <a:t> </a:t>
            </a:r>
          </a:p>
          <a:p>
            <a:pPr marL="514350" indent="-514350">
              <a:buAutoNum type="arabicPeriod" startAt="5"/>
            </a:pPr>
            <a:r>
              <a:rPr lang="en-US" sz="2800" dirty="0">
                <a:latin typeface="Times New Roman" pitchFamily="18" charset="0"/>
                <a:cs typeface="Times New Roman" pitchFamily="18" charset="0"/>
              </a:rPr>
              <a:t>Derogatory messages given by older men to younger men regarding the</a:t>
            </a:r>
          </a:p>
          <a:p>
            <a:r>
              <a:rPr lang="en-US" sz="2800" dirty="0">
                <a:latin typeface="Times New Roman" pitchFamily="18" charset="0"/>
                <a:cs typeface="Times New Roman" pitchFamily="18" charset="0"/>
              </a:rPr>
              <a:t>      roles, bodies, or skills that limits a woman’s worth.</a:t>
            </a:r>
          </a:p>
          <a:p>
            <a:r>
              <a:rPr lang="en-US" sz="2800" dirty="0">
                <a:latin typeface="Times New Roman" pitchFamily="18" charset="0"/>
                <a:cs typeface="Times New Roman" pitchFamily="18" charset="0"/>
              </a:rPr>
              <a:t> </a:t>
            </a:r>
          </a:p>
          <a:p>
            <a:pPr marL="457200" indent="-457200">
              <a:buAutoNum type="arabicPeriod" startAt="6"/>
            </a:pPr>
            <a:r>
              <a:rPr lang="en-US" sz="2800" dirty="0">
                <a:latin typeface="Times New Roman" pitchFamily="18" charset="0"/>
                <a:cs typeface="Times New Roman" pitchFamily="18" charset="0"/>
              </a:rPr>
              <a:t>There are excuses for abusive behaviors:</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“Men can’t help it, that’s how they are”</a:t>
            </a:r>
          </a:p>
          <a:p>
            <a:r>
              <a:rPr lang="en-US" sz="2400" dirty="0">
                <a:latin typeface="Times New Roman" pitchFamily="18" charset="0"/>
                <a:cs typeface="Times New Roman" pitchFamily="18" charset="0"/>
              </a:rPr>
              <a:t>	“The man needs to be the “priest of the home”</a:t>
            </a:r>
          </a:p>
          <a:p>
            <a:r>
              <a:rPr lang="en-US" sz="2400" dirty="0">
                <a:latin typeface="Times New Roman" pitchFamily="18" charset="0"/>
                <a:cs typeface="Times New Roman" pitchFamily="18" charset="0"/>
              </a:rPr>
              <a:t>	“Man was created to have dominion”</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6" name="Rectangle 5">
            <a:extLst>
              <a:ext uri="{FF2B5EF4-FFF2-40B4-BE49-F238E27FC236}">
                <a16:creationId xmlns:a16="http://schemas.microsoft.com/office/drawing/2014/main" id="{E58855FA-9943-4278-871E-FA3E6A9CF056}"/>
              </a:ext>
            </a:extLst>
          </p:cNvPr>
          <p:cNvSpPr/>
          <p:nvPr/>
        </p:nvSpPr>
        <p:spPr>
          <a:xfrm>
            <a:off x="1044596" y="602211"/>
            <a:ext cx="10102808" cy="1261884"/>
          </a:xfrm>
          <a:prstGeom prst="rect">
            <a:avLst/>
          </a:prstGeom>
        </p:spPr>
        <p:txBody>
          <a:bodyPr wrap="square">
            <a:spAutoFit/>
          </a:bodyPr>
          <a:lstStyle/>
          <a:p>
            <a:pPr algn="ctr"/>
            <a:r>
              <a:rPr lang="en-US" sz="4000" b="1" dirty="0">
                <a:solidFill>
                  <a:schemeClr val="bg1"/>
                </a:solidFill>
                <a:latin typeface="Times New Roman" pitchFamily="18" charset="0"/>
                <a:cs typeface="Times New Roman" pitchFamily="18" charset="0"/>
              </a:rPr>
              <a:t>   </a:t>
            </a:r>
            <a:r>
              <a:rPr lang="en-US" sz="3600" b="1" dirty="0">
                <a:solidFill>
                  <a:schemeClr val="bg1"/>
                </a:solidFill>
                <a:latin typeface="Times New Roman" pitchFamily="18" charset="0"/>
                <a:cs typeface="Times New Roman" pitchFamily="18" charset="0"/>
              </a:rPr>
              <a:t>Root Causes of Abuse and Domestic Violence</a:t>
            </a:r>
          </a:p>
          <a:p>
            <a:pPr algn="ctr"/>
            <a:r>
              <a:rPr lang="en-US" sz="3600" b="1" dirty="0">
                <a:solidFill>
                  <a:schemeClr val="bg1"/>
                </a:solidFill>
                <a:latin typeface="Times New Roman" pitchFamily="18" charset="0"/>
                <a:cs typeface="Times New Roman" pitchFamily="18" charset="0"/>
              </a:rPr>
              <a:t>In Churches and Other Religious Organizations</a:t>
            </a:r>
            <a:endParaRPr lang="en-US" sz="36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522885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8867" y="2222696"/>
            <a:ext cx="11554265" cy="5447645"/>
          </a:xfrm>
          <a:prstGeom prst="rect">
            <a:avLst/>
          </a:prstGeom>
        </p:spPr>
        <p:txBody>
          <a:bodyPr wrap="square">
            <a:spAutoFit/>
          </a:bodyPr>
          <a:lstStyle/>
          <a:p>
            <a:r>
              <a:rPr lang="en-US" sz="2000" dirty="0">
                <a:latin typeface="Times New Roman" pitchFamily="18" charset="0"/>
                <a:cs typeface="Times New Roman" pitchFamily="18" charset="0"/>
              </a:rPr>
              <a:t>7.	</a:t>
            </a:r>
            <a:r>
              <a:rPr lang="en-US" sz="2400" dirty="0">
                <a:latin typeface="Times New Roman" pitchFamily="18" charset="0"/>
                <a:cs typeface="Times New Roman" pitchFamily="18" charset="0"/>
              </a:rPr>
              <a:t>When parents victimize each other and do not model healthy behaviors in the home or 	create safe environments in which their children can grow and thrive, they contribute to 	the 	intergenerational cycle of abuse. </a:t>
            </a:r>
          </a:p>
          <a:p>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8.	When pastors/ministers/church leaders do not discipline abusive church officers, or 	themselves abuse their congregation and maintain power and control in the church, they 	perpetuate an abusive, and unsafe religious experience and environment for worshipers.</a:t>
            </a:r>
          </a:p>
          <a:p>
            <a:r>
              <a:rPr lang="en-US" sz="2400" dirty="0">
                <a:latin typeface="Times New Roman" pitchFamily="18" charset="0"/>
                <a:cs typeface="Times New Roman" pitchFamily="18" charset="0"/>
              </a:rPr>
              <a:t> </a:t>
            </a:r>
          </a:p>
          <a:p>
            <a:pPr marL="457200" indent="-457200">
              <a:buAutoNum type="arabicPeriod" startAt="9"/>
            </a:pPr>
            <a:r>
              <a:rPr lang="en-US" sz="2400" dirty="0">
                <a:latin typeface="Times New Roman" pitchFamily="18" charset="0"/>
                <a:cs typeface="Times New Roman" pitchFamily="18" charset="0"/>
              </a:rPr>
              <a:t>Church leaders fail to establish and enforce policies to protect victims and 	vulnerable</a:t>
            </a:r>
          </a:p>
          <a:p>
            <a:r>
              <a:rPr lang="en-US" sz="2400" dirty="0">
                <a:latin typeface="Times New Roman" pitchFamily="18" charset="0"/>
                <a:cs typeface="Times New Roman" pitchFamily="18" charset="0"/>
              </a:rPr>
              <a:t> 	individuals from victimization and predatory tactics, they inadvertently empower</a:t>
            </a:r>
          </a:p>
          <a:p>
            <a:r>
              <a:rPr lang="en-US" sz="2400" dirty="0">
                <a:latin typeface="Times New Roman" pitchFamily="18" charset="0"/>
                <a:cs typeface="Times New Roman" pitchFamily="18" charset="0"/>
              </a:rPr>
              <a:t> 	molesters 	and predators to continue their deviant behaviors in the church as well as the 	community.  </a:t>
            </a:r>
          </a:p>
          <a:p>
            <a:pPr marL="342900" indent="-342900">
              <a:buAutoNum type="arabicPeriod" startAt="10"/>
            </a:pPr>
            <a:endParaRPr lang="en-US" sz="2400" dirty="0">
              <a:latin typeface="Times New Roman" pitchFamily="18" charset="0"/>
              <a:cs typeface="Times New Roman" pitchFamily="18" charset="0"/>
            </a:endParaRPr>
          </a:p>
          <a:p>
            <a:pPr marL="342900" indent="-342900">
              <a:buAutoNum type="arabicPeriod" startAt="10"/>
            </a:pPr>
            <a:endParaRPr lang="en-US" dirty="0"/>
          </a:p>
          <a:p>
            <a:r>
              <a:rPr lang="en-US" dirty="0"/>
              <a:t> </a:t>
            </a:r>
          </a:p>
        </p:txBody>
      </p:sp>
      <p:sp>
        <p:nvSpPr>
          <p:cNvPr id="7" name="Rectangle 6">
            <a:extLst>
              <a:ext uri="{FF2B5EF4-FFF2-40B4-BE49-F238E27FC236}">
                <a16:creationId xmlns:a16="http://schemas.microsoft.com/office/drawing/2014/main" id="{FF002963-9AC0-45FB-BC6F-32782768FCDC}"/>
              </a:ext>
            </a:extLst>
          </p:cNvPr>
          <p:cNvSpPr/>
          <p:nvPr/>
        </p:nvSpPr>
        <p:spPr>
          <a:xfrm>
            <a:off x="671209" y="497441"/>
            <a:ext cx="10102808" cy="1261884"/>
          </a:xfrm>
          <a:prstGeom prst="rect">
            <a:avLst/>
          </a:prstGeom>
        </p:spPr>
        <p:txBody>
          <a:bodyPr wrap="square">
            <a:spAutoFit/>
          </a:bodyPr>
          <a:lstStyle/>
          <a:p>
            <a:pPr algn="ctr"/>
            <a:r>
              <a:rPr lang="en-US" sz="4000" b="1" dirty="0">
                <a:solidFill>
                  <a:schemeClr val="bg1"/>
                </a:solidFill>
                <a:latin typeface="Times New Roman" pitchFamily="18" charset="0"/>
                <a:cs typeface="Times New Roman" pitchFamily="18" charset="0"/>
              </a:rPr>
              <a:t>   </a:t>
            </a:r>
            <a:r>
              <a:rPr lang="en-US" sz="3600" b="1" dirty="0">
                <a:solidFill>
                  <a:schemeClr val="bg1"/>
                </a:solidFill>
                <a:latin typeface="Times New Roman" pitchFamily="18" charset="0"/>
                <a:cs typeface="Times New Roman" pitchFamily="18" charset="0"/>
              </a:rPr>
              <a:t>Root Causes of Abuse and Domestic Violence</a:t>
            </a:r>
          </a:p>
          <a:p>
            <a:pPr algn="ctr"/>
            <a:r>
              <a:rPr lang="en-US" sz="3600" b="1" dirty="0">
                <a:solidFill>
                  <a:schemeClr val="bg1"/>
                </a:solidFill>
                <a:latin typeface="Times New Roman" pitchFamily="18" charset="0"/>
                <a:cs typeface="Times New Roman" pitchFamily="18" charset="0"/>
              </a:rPr>
              <a:t>In Churches and Other Religious Organizations</a:t>
            </a:r>
            <a:endParaRPr lang="en-US" sz="36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37702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6861" y="2422804"/>
            <a:ext cx="11418277" cy="4770537"/>
          </a:xfrm>
          <a:prstGeom prst="rect">
            <a:avLst/>
          </a:prstGeom>
        </p:spPr>
        <p:txBody>
          <a:bodyPr wrap="square">
            <a:spAutoFit/>
          </a:bodyPr>
          <a:lstStyle/>
          <a:p>
            <a:r>
              <a:rPr lang="en-US" sz="2000" dirty="0">
                <a:latin typeface="Times New Roman" pitchFamily="18" charset="0"/>
                <a:cs typeface="Times New Roman" pitchFamily="18" charset="0"/>
              </a:rPr>
              <a:t> </a:t>
            </a:r>
          </a:p>
          <a:p>
            <a:pPr marL="342900" indent="-342900">
              <a:buAutoNum type="arabicPeriod" startAt="10"/>
            </a:pPr>
            <a:r>
              <a:rPr lang="en-US" sz="2400" dirty="0">
                <a:latin typeface="Times New Roman" pitchFamily="18" charset="0"/>
                <a:cs typeface="Times New Roman" pitchFamily="18" charset="0"/>
              </a:rPr>
              <a:t> </a:t>
            </a:r>
            <a:r>
              <a:rPr lang="en-US" sz="2200" dirty="0">
                <a:latin typeface="Times New Roman" pitchFamily="18" charset="0"/>
                <a:cs typeface="Times New Roman" pitchFamily="18" charset="0"/>
              </a:rPr>
              <a:t> Church administrators and leaders fail to hold an abuser accountable for his or her actions by</a:t>
            </a:r>
          </a:p>
          <a:p>
            <a:r>
              <a:rPr lang="en-US" sz="2200" dirty="0">
                <a:latin typeface="Times New Roman" pitchFamily="18" charset="0"/>
                <a:cs typeface="Times New Roman" pitchFamily="18" charset="0"/>
              </a:rPr>
              <a:t>        permitting him/her to be transferred from one district to another without getting professional</a:t>
            </a:r>
          </a:p>
          <a:p>
            <a:r>
              <a:rPr lang="en-US" sz="2200" dirty="0">
                <a:latin typeface="Times New Roman" pitchFamily="18" charset="0"/>
                <a:cs typeface="Times New Roman" pitchFamily="18" charset="0"/>
              </a:rPr>
              <a:t>        help to deal with their problems, or administrators do not provide opportunities for educational </a:t>
            </a:r>
          </a:p>
          <a:p>
            <a:r>
              <a:rPr lang="en-US" sz="2200" dirty="0">
                <a:latin typeface="Times New Roman" pitchFamily="18" charset="0"/>
                <a:cs typeface="Times New Roman" pitchFamily="18" charset="0"/>
              </a:rPr>
              <a:t>        programs and services to address the issue, they perpetuate abusive systems of worship and</a:t>
            </a:r>
          </a:p>
          <a:p>
            <a:r>
              <a:rPr lang="en-US" sz="2200" dirty="0">
                <a:latin typeface="Times New Roman" pitchFamily="18" charset="0"/>
                <a:cs typeface="Times New Roman" pitchFamily="18" charset="0"/>
              </a:rPr>
              <a:t>        church government. </a:t>
            </a:r>
          </a:p>
          <a:p>
            <a:r>
              <a:rPr lang="en-US" sz="2200" dirty="0">
                <a:latin typeface="Times New Roman" pitchFamily="18" charset="0"/>
                <a:cs typeface="Times New Roman" pitchFamily="18" charset="0"/>
              </a:rPr>
              <a:t> </a:t>
            </a:r>
          </a:p>
          <a:p>
            <a:r>
              <a:rPr lang="en-US" sz="2200" dirty="0">
                <a:latin typeface="Times New Roman" pitchFamily="18" charset="0"/>
                <a:cs typeface="Times New Roman" pitchFamily="18" charset="0"/>
              </a:rPr>
              <a:t>11. 	When teachers and educators do not treat their students with respect and devalue 	their 	opinions, thoughts  and expressions, a controlling and abusive system of 	education is 	remembered by students.</a:t>
            </a:r>
          </a:p>
          <a:p>
            <a:r>
              <a:rPr lang="en-US" sz="2200" dirty="0">
                <a:latin typeface="Times New Roman" pitchFamily="18" charset="0"/>
                <a:cs typeface="Times New Roman" pitchFamily="18" charset="0"/>
              </a:rPr>
              <a:t> </a:t>
            </a:r>
          </a:p>
          <a:p>
            <a:endParaRPr lang="en-US" sz="2200" dirty="0">
              <a:latin typeface="Times New Roman" pitchFamily="18" charset="0"/>
              <a:cs typeface="Times New Roman" pitchFamily="18" charset="0"/>
            </a:endParaRPr>
          </a:p>
          <a:p>
            <a:r>
              <a:rPr lang="en-US" sz="2200" dirty="0">
                <a:latin typeface="Times New Roman" pitchFamily="18" charset="0"/>
                <a:cs typeface="Times New Roman" pitchFamily="18" charset="0"/>
              </a:rPr>
              <a:t> </a:t>
            </a:r>
            <a:r>
              <a:rPr lang="en-US" sz="2000" dirty="0">
                <a:latin typeface="Times New Roman" pitchFamily="18" charset="0"/>
                <a:cs typeface="Times New Roman" pitchFamily="18" charset="0"/>
              </a:rPr>
              <a:t>	</a:t>
            </a:r>
          </a:p>
          <a:p>
            <a:r>
              <a:rPr lang="en-US" dirty="0"/>
              <a:t> </a:t>
            </a:r>
          </a:p>
        </p:txBody>
      </p:sp>
      <p:sp>
        <p:nvSpPr>
          <p:cNvPr id="6" name="Rectangle 5">
            <a:extLst>
              <a:ext uri="{FF2B5EF4-FFF2-40B4-BE49-F238E27FC236}">
                <a16:creationId xmlns:a16="http://schemas.microsoft.com/office/drawing/2014/main" id="{56DB7682-435D-48CF-9273-8E20A054F661}"/>
              </a:ext>
            </a:extLst>
          </p:cNvPr>
          <p:cNvSpPr/>
          <p:nvPr/>
        </p:nvSpPr>
        <p:spPr>
          <a:xfrm>
            <a:off x="644705" y="484188"/>
            <a:ext cx="10102808" cy="1261884"/>
          </a:xfrm>
          <a:prstGeom prst="rect">
            <a:avLst/>
          </a:prstGeom>
        </p:spPr>
        <p:txBody>
          <a:bodyPr wrap="square">
            <a:spAutoFit/>
          </a:bodyPr>
          <a:lstStyle/>
          <a:p>
            <a:pPr algn="ctr"/>
            <a:r>
              <a:rPr lang="en-US" sz="4000" b="1" dirty="0">
                <a:solidFill>
                  <a:schemeClr val="bg1"/>
                </a:solidFill>
                <a:latin typeface="Times New Roman" pitchFamily="18" charset="0"/>
                <a:cs typeface="Times New Roman" pitchFamily="18" charset="0"/>
              </a:rPr>
              <a:t>   </a:t>
            </a:r>
            <a:r>
              <a:rPr lang="en-US" sz="3600" b="1" dirty="0">
                <a:solidFill>
                  <a:schemeClr val="bg1"/>
                </a:solidFill>
                <a:latin typeface="Times New Roman" pitchFamily="18" charset="0"/>
                <a:cs typeface="Times New Roman" pitchFamily="18" charset="0"/>
              </a:rPr>
              <a:t>Root Causes of Abuse and Domestic Violence</a:t>
            </a:r>
          </a:p>
          <a:p>
            <a:pPr algn="ctr"/>
            <a:r>
              <a:rPr lang="en-US" sz="3600" b="1" dirty="0">
                <a:solidFill>
                  <a:schemeClr val="bg1"/>
                </a:solidFill>
                <a:latin typeface="Times New Roman" pitchFamily="18" charset="0"/>
                <a:cs typeface="Times New Roman" pitchFamily="18" charset="0"/>
              </a:rPr>
              <a:t>In Churches and Other Religious Organizations</a:t>
            </a:r>
            <a:endParaRPr lang="en-US" sz="36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5497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6861" y="1944503"/>
            <a:ext cx="11418277" cy="5755422"/>
          </a:xfrm>
          <a:prstGeom prst="rect">
            <a:avLst/>
          </a:prstGeom>
        </p:spPr>
        <p:txBody>
          <a:bodyPr wrap="square">
            <a:spAutoFit/>
          </a:bodyPr>
          <a:lstStyle/>
          <a:p>
            <a:r>
              <a:rPr lang="en-US" sz="2000" dirty="0">
                <a:latin typeface="Times New Roman" pitchFamily="18" charset="0"/>
                <a:cs typeface="Times New Roman" pitchFamily="18" charset="0"/>
              </a:rPr>
              <a:t> </a:t>
            </a:r>
          </a:p>
          <a:p>
            <a:r>
              <a:rPr lang="en-US" sz="2200" dirty="0">
                <a:latin typeface="Times New Roman" pitchFamily="18" charset="0"/>
                <a:cs typeface="Times New Roman" pitchFamily="18" charset="0"/>
              </a:rPr>
              <a:t> </a:t>
            </a:r>
          </a:p>
          <a:p>
            <a:r>
              <a:rPr lang="en-US" sz="2800" dirty="0">
                <a:latin typeface="Times New Roman" pitchFamily="18" charset="0"/>
                <a:cs typeface="Times New Roman" pitchFamily="18" charset="0"/>
              </a:rPr>
              <a:t>12. 	When church leaders and members do not financially (or otherwise) support programs, 	services or facilities that provide safety, healing, and resources for victims and abusers, they contribute to the prevalence of domestic violence.</a:t>
            </a:r>
          </a:p>
          <a:p>
            <a:r>
              <a:rPr lang="en-US" sz="2800" dirty="0">
                <a:latin typeface="Times New Roman" pitchFamily="18" charset="0"/>
                <a:cs typeface="Times New Roman" pitchFamily="18" charset="0"/>
              </a:rPr>
              <a:t> </a:t>
            </a:r>
          </a:p>
          <a:p>
            <a:r>
              <a:rPr lang="en-US" sz="2800" dirty="0">
                <a:latin typeface="Times New Roman" pitchFamily="18" charset="0"/>
                <a:cs typeface="Times New Roman" pitchFamily="18" charset="0"/>
              </a:rPr>
              <a:t> 13. When individuals are ostracized, criticized, condemned and demoralized because they leave an abusive relationship, or they divorce because of domestic violence, they are inadvertently 	encouraged to either stay in an abusive relationship or return to it.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p>
          <a:p>
            <a:r>
              <a:rPr lang="en-US" dirty="0"/>
              <a:t> </a:t>
            </a:r>
          </a:p>
        </p:txBody>
      </p:sp>
      <p:sp>
        <p:nvSpPr>
          <p:cNvPr id="6" name="Rectangle 5">
            <a:extLst>
              <a:ext uri="{FF2B5EF4-FFF2-40B4-BE49-F238E27FC236}">
                <a16:creationId xmlns:a16="http://schemas.microsoft.com/office/drawing/2014/main" id="{4F349E35-4E6B-453B-AADE-AF7357ADD782}"/>
              </a:ext>
            </a:extLst>
          </p:cNvPr>
          <p:cNvSpPr/>
          <p:nvPr/>
        </p:nvSpPr>
        <p:spPr>
          <a:xfrm>
            <a:off x="631453" y="550449"/>
            <a:ext cx="10102808" cy="1261884"/>
          </a:xfrm>
          <a:prstGeom prst="rect">
            <a:avLst/>
          </a:prstGeom>
        </p:spPr>
        <p:txBody>
          <a:bodyPr wrap="square">
            <a:spAutoFit/>
          </a:bodyPr>
          <a:lstStyle/>
          <a:p>
            <a:pPr algn="ctr"/>
            <a:r>
              <a:rPr lang="en-US" sz="4000" b="1" dirty="0">
                <a:solidFill>
                  <a:schemeClr val="bg1"/>
                </a:solidFill>
                <a:latin typeface="Times New Roman" pitchFamily="18" charset="0"/>
                <a:cs typeface="Times New Roman" pitchFamily="18" charset="0"/>
              </a:rPr>
              <a:t>   </a:t>
            </a:r>
            <a:r>
              <a:rPr lang="en-US" sz="3600" b="1" dirty="0">
                <a:solidFill>
                  <a:schemeClr val="bg1"/>
                </a:solidFill>
                <a:latin typeface="Times New Roman" pitchFamily="18" charset="0"/>
                <a:cs typeface="Times New Roman" pitchFamily="18" charset="0"/>
              </a:rPr>
              <a:t>Root Causes of Abuse and Domestic Violence</a:t>
            </a:r>
          </a:p>
          <a:p>
            <a:pPr algn="ctr"/>
            <a:r>
              <a:rPr lang="en-US" sz="3600" b="1" dirty="0">
                <a:solidFill>
                  <a:schemeClr val="bg1"/>
                </a:solidFill>
                <a:latin typeface="Times New Roman" pitchFamily="18" charset="0"/>
                <a:cs typeface="Times New Roman" pitchFamily="18" charset="0"/>
              </a:rPr>
              <a:t>In Churches and Other Religious Organizations</a:t>
            </a:r>
            <a:endParaRPr lang="en-US" sz="36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168397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36098" y="238540"/>
            <a:ext cx="11415933" cy="6480312"/>
          </a:xfrm>
        </p:spPr>
        <p:txBody>
          <a:bodyPr>
            <a:normAutofit fontScale="25000" lnSpcReduction="20000"/>
          </a:bodyPr>
          <a:lstStyle/>
          <a:p>
            <a:pPr marL="45720" indent="0" algn="ctr">
              <a:buNone/>
            </a:pPr>
            <a:endParaRPr lang="en-US" sz="3000" dirty="0">
              <a:latin typeface="Times New Roman" pitchFamily="18" charset="0"/>
              <a:cs typeface="Times New Roman" pitchFamily="18" charset="0"/>
            </a:endParaRPr>
          </a:p>
          <a:p>
            <a:pPr marL="45720" indent="0" algn="ctr">
              <a:buNone/>
            </a:pPr>
            <a:endParaRPr lang="en-US" sz="11200" b="1" dirty="0">
              <a:solidFill>
                <a:schemeClr val="bg1"/>
              </a:solidFill>
              <a:latin typeface="Times New Roman" pitchFamily="18" charset="0"/>
              <a:cs typeface="Times New Roman" pitchFamily="18" charset="0"/>
            </a:endParaRPr>
          </a:p>
          <a:p>
            <a:pPr marL="45720" indent="0" algn="ctr">
              <a:buNone/>
            </a:pPr>
            <a:endParaRPr lang="en-US" sz="8600" b="1" dirty="0">
              <a:solidFill>
                <a:schemeClr val="bg1"/>
              </a:solidFill>
              <a:latin typeface="Times New Roman" pitchFamily="18" charset="0"/>
              <a:cs typeface="Times New Roman" pitchFamily="18" charset="0"/>
            </a:endParaRPr>
          </a:p>
          <a:p>
            <a:pPr algn="ctr">
              <a:buNone/>
            </a:pPr>
            <a:r>
              <a:rPr lang="en-US" sz="14400" b="1" dirty="0">
                <a:solidFill>
                  <a:schemeClr val="bg1"/>
                </a:solidFill>
                <a:latin typeface="Times New Roman" pitchFamily="18" charset="0"/>
                <a:cs typeface="Times New Roman" pitchFamily="18" charset="0"/>
              </a:rPr>
              <a:t>What is Domestic Violence?</a:t>
            </a:r>
          </a:p>
          <a:p>
            <a:pPr>
              <a:buNone/>
            </a:pPr>
            <a:endParaRPr lang="en-US" sz="14400" b="1" dirty="0">
              <a:solidFill>
                <a:schemeClr val="bg1"/>
              </a:solidFill>
              <a:latin typeface="Times New Roman" pitchFamily="18" charset="0"/>
              <a:cs typeface="Times New Roman" pitchFamily="18" charset="0"/>
            </a:endParaRPr>
          </a:p>
          <a:p>
            <a:pPr marL="45720" indent="0" algn="ctr">
              <a:buNone/>
            </a:pPr>
            <a:endParaRPr lang="en-US" sz="8600" b="1" dirty="0">
              <a:latin typeface="Times New Roman" pitchFamily="18" charset="0"/>
              <a:cs typeface="Times New Roman" pitchFamily="18" charset="0"/>
            </a:endParaRPr>
          </a:p>
          <a:p>
            <a:pPr>
              <a:buNone/>
            </a:pPr>
            <a:r>
              <a:rPr lang="en-US" sz="9600" dirty="0">
                <a:solidFill>
                  <a:schemeClr val="tx1"/>
                </a:solidFill>
                <a:latin typeface="Times New Roman" panose="02020603050405020304" pitchFamily="18" charset="0"/>
                <a:cs typeface="Times New Roman" panose="02020603050405020304" pitchFamily="18" charset="0"/>
              </a:rPr>
              <a:t>Domestic violence (also known as spousal abuse, intimate partner violence, battering, and</a:t>
            </a:r>
          </a:p>
          <a:p>
            <a:pPr>
              <a:buNone/>
            </a:pPr>
            <a:r>
              <a:rPr lang="en-US" sz="9600" dirty="0">
                <a:solidFill>
                  <a:schemeClr val="tx1"/>
                </a:solidFill>
                <a:latin typeface="Times New Roman" panose="02020603050405020304" pitchFamily="18" charset="0"/>
                <a:cs typeface="Times New Roman" panose="02020603050405020304" pitchFamily="18" charset="0"/>
              </a:rPr>
              <a:t>numerous other terms)  is a </a:t>
            </a:r>
            <a:r>
              <a:rPr lang="en-US" sz="9600" b="1" dirty="0">
                <a:solidFill>
                  <a:schemeClr val="tx1"/>
                </a:solidFill>
                <a:latin typeface="Times New Roman" panose="02020603050405020304" pitchFamily="18" charset="0"/>
                <a:cs typeface="Times New Roman" panose="02020603050405020304" pitchFamily="18" charset="0"/>
              </a:rPr>
              <a:t>pattern of purposeful, controlling behaviors directed at</a:t>
            </a:r>
          </a:p>
          <a:p>
            <a:pPr>
              <a:buNone/>
            </a:pPr>
            <a:r>
              <a:rPr lang="en-US" sz="9600" b="1" dirty="0">
                <a:solidFill>
                  <a:schemeClr val="tx1"/>
                </a:solidFill>
                <a:latin typeface="Times New Roman" panose="02020603050405020304" pitchFamily="18" charset="0"/>
                <a:cs typeface="Times New Roman" panose="02020603050405020304" pitchFamily="18" charset="0"/>
              </a:rPr>
              <a:t>achieving compliance (Power and Control) from and over a victim by the perpetrator</a:t>
            </a:r>
          </a:p>
          <a:p>
            <a:pPr>
              <a:buNone/>
            </a:pPr>
            <a:r>
              <a:rPr lang="en-US" sz="9600" b="1" dirty="0">
                <a:solidFill>
                  <a:schemeClr val="tx1"/>
                </a:solidFill>
                <a:latin typeface="Times New Roman" panose="02020603050405020304" pitchFamily="18" charset="0"/>
                <a:cs typeface="Times New Roman" panose="02020603050405020304" pitchFamily="18" charset="0"/>
              </a:rPr>
              <a:t>without regard for his or her rights.</a:t>
            </a:r>
            <a:r>
              <a:rPr lang="en-US" sz="9600" dirty="0">
                <a:solidFill>
                  <a:schemeClr val="tx1"/>
                </a:solidFill>
                <a:latin typeface="Times New Roman" panose="02020603050405020304" pitchFamily="18" charset="0"/>
                <a:cs typeface="Times New Roman" panose="02020603050405020304" pitchFamily="18" charset="0"/>
              </a:rPr>
              <a:t>  </a:t>
            </a:r>
            <a:r>
              <a:rPr lang="en-US" sz="9600" b="1" dirty="0">
                <a:solidFill>
                  <a:schemeClr val="tx1"/>
                </a:solidFill>
                <a:latin typeface="Times New Roman" panose="02020603050405020304" pitchFamily="18" charset="0"/>
                <a:cs typeface="Times New Roman" panose="02020603050405020304" pitchFamily="18" charset="0"/>
              </a:rPr>
              <a:t>It is a pattern of assaultive acts.</a:t>
            </a:r>
          </a:p>
          <a:p>
            <a:pPr>
              <a:buNone/>
            </a:pPr>
            <a:endParaRPr lang="en-US" sz="9600" dirty="0">
              <a:solidFill>
                <a:schemeClr val="tx1"/>
              </a:solidFill>
              <a:latin typeface="Times New Roman" panose="02020603050405020304" pitchFamily="18" charset="0"/>
              <a:cs typeface="Times New Roman" panose="02020603050405020304" pitchFamily="18" charset="0"/>
            </a:endParaRPr>
          </a:p>
          <a:p>
            <a:pPr algn="ctr">
              <a:lnSpc>
                <a:spcPct val="120000"/>
              </a:lnSpc>
              <a:buNone/>
            </a:pPr>
            <a:r>
              <a:rPr lang="en-US" sz="9600" dirty="0">
                <a:solidFill>
                  <a:schemeClr val="tx1"/>
                </a:solidFill>
                <a:latin typeface="Times New Roman" panose="02020603050405020304" pitchFamily="18" charset="0"/>
                <a:cs typeface="Times New Roman" panose="02020603050405020304" pitchFamily="18" charset="0"/>
              </a:rPr>
              <a:t>These behaviors can be perpetrated by adults or adolescents against an </a:t>
            </a:r>
          </a:p>
          <a:p>
            <a:pPr algn="ctr">
              <a:lnSpc>
                <a:spcPct val="120000"/>
              </a:lnSpc>
              <a:buNone/>
            </a:pPr>
            <a:r>
              <a:rPr lang="en-US" sz="9600" dirty="0">
                <a:solidFill>
                  <a:schemeClr val="tx1"/>
                </a:solidFill>
                <a:latin typeface="Times New Roman" panose="02020603050405020304" pitchFamily="18" charset="0"/>
                <a:cs typeface="Times New Roman" panose="02020603050405020304" pitchFamily="18" charset="0"/>
              </a:rPr>
              <a:t> intimate partner or significant other in current or former dating, married </a:t>
            </a:r>
          </a:p>
          <a:p>
            <a:pPr algn="ctr">
              <a:lnSpc>
                <a:spcPct val="120000"/>
              </a:lnSpc>
              <a:buNone/>
            </a:pPr>
            <a:r>
              <a:rPr lang="en-US" sz="9600" dirty="0">
                <a:solidFill>
                  <a:schemeClr val="tx1"/>
                </a:solidFill>
                <a:latin typeface="Times New Roman" panose="02020603050405020304" pitchFamily="18" charset="0"/>
                <a:cs typeface="Times New Roman" panose="02020603050405020304" pitchFamily="18" charset="0"/>
              </a:rPr>
              <a:t>or cohabiting relationships.  </a:t>
            </a:r>
          </a:p>
          <a:p>
            <a:pPr algn="ctr">
              <a:lnSpc>
                <a:spcPct val="120000"/>
              </a:lnSpc>
              <a:buNone/>
            </a:pPr>
            <a:endParaRPr lang="en-US" sz="7000" b="1" dirty="0">
              <a:solidFill>
                <a:schemeClr val="tx1"/>
              </a:solidFill>
              <a:latin typeface="Times New Roman" panose="02020603050405020304" pitchFamily="18" charset="0"/>
              <a:cs typeface="Times New Roman" panose="02020603050405020304" pitchFamily="18" charset="0"/>
            </a:endParaRPr>
          </a:p>
          <a:p>
            <a:pPr marL="45720" indent="0" algn="ctr">
              <a:buNone/>
            </a:pPr>
            <a:r>
              <a:rPr lang="en-US" sz="6000" dirty="0"/>
              <a:t> </a:t>
            </a:r>
          </a:p>
          <a:p>
            <a:pPr marL="45720" indent="0">
              <a:buNone/>
            </a:pPr>
            <a:r>
              <a:rPr lang="en-US" sz="6000" dirty="0"/>
              <a:t> </a:t>
            </a:r>
          </a:p>
          <a:p>
            <a:endParaRPr lang="en-US" sz="6000" dirty="0"/>
          </a:p>
          <a:p>
            <a:pPr marL="45720" indent="0">
              <a:buNone/>
            </a:pPr>
            <a:endParaRPr lang="en-US" sz="1600" dirty="0"/>
          </a:p>
        </p:txBody>
      </p:sp>
    </p:spTree>
    <p:extLst>
      <p:ext uri="{BB962C8B-B14F-4D97-AF65-F5344CB8AC3E}">
        <p14:creationId xmlns:p14="http://schemas.microsoft.com/office/powerpoint/2010/main" val="1033220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8196" y="413372"/>
            <a:ext cx="9812215" cy="1754326"/>
          </a:xfrm>
          <a:prstGeom prst="rect">
            <a:avLst/>
          </a:prstGeom>
        </p:spPr>
        <p:txBody>
          <a:bodyPr wrap="square">
            <a:spAutoFit/>
          </a:bodyPr>
          <a:lstStyle/>
          <a:p>
            <a:pPr algn="ctr"/>
            <a:endParaRPr lang="en-US" sz="2800" b="1" dirty="0">
              <a:solidFill>
                <a:schemeClr val="bg1"/>
              </a:solidFill>
              <a:latin typeface="Times New Roman" pitchFamily="18" charset="0"/>
              <a:cs typeface="Times New Roman" pitchFamily="18" charset="0"/>
            </a:endParaRPr>
          </a:p>
          <a:p>
            <a:pPr algn="ctr"/>
            <a:r>
              <a:rPr lang="en-US" sz="4000" b="1" dirty="0">
                <a:solidFill>
                  <a:schemeClr val="bg1"/>
                </a:solidFill>
                <a:latin typeface="Times New Roman" pitchFamily="18" charset="0"/>
                <a:cs typeface="Times New Roman" pitchFamily="18" charset="0"/>
              </a:rPr>
              <a:t>The Impact of Domestic Violence Women</a:t>
            </a:r>
            <a:endParaRPr lang="en-US" sz="4000" dirty="0">
              <a:solidFill>
                <a:schemeClr val="bg1"/>
              </a:solidFill>
              <a:latin typeface="Times New Roman" pitchFamily="18" charset="0"/>
              <a:cs typeface="Times New Roman" pitchFamily="18" charset="0"/>
            </a:endParaRPr>
          </a:p>
          <a:p>
            <a:r>
              <a:rPr lang="en-US" sz="4000" dirty="0">
                <a:latin typeface="Times New Roman" pitchFamily="18" charset="0"/>
                <a:cs typeface="Times New Roman" pitchFamily="18" charset="0"/>
              </a:rPr>
              <a:t> </a:t>
            </a:r>
          </a:p>
        </p:txBody>
      </p:sp>
      <p:sp>
        <p:nvSpPr>
          <p:cNvPr id="5" name="Rectangle 4"/>
          <p:cNvSpPr/>
          <p:nvPr/>
        </p:nvSpPr>
        <p:spPr>
          <a:xfrm>
            <a:off x="554309" y="2415436"/>
            <a:ext cx="5076093" cy="4031873"/>
          </a:xfrm>
          <a:prstGeom prst="rect">
            <a:avLst/>
          </a:prstGeom>
        </p:spPr>
        <p:txBody>
          <a:bodyPr wrap="square">
            <a:spAutoFit/>
          </a:bodyPr>
          <a:lstStyle/>
          <a:p>
            <a:r>
              <a:rPr lang="en-US" sz="1600" dirty="0">
                <a:latin typeface="Times New Roman" pitchFamily="18" charset="0"/>
                <a:cs typeface="Times New Roman" pitchFamily="18" charset="0"/>
              </a:rPr>
              <a:t>-Isolation from others</a:t>
            </a:r>
          </a:p>
          <a:p>
            <a:r>
              <a:rPr lang="en-US" sz="1600" dirty="0">
                <a:latin typeface="Times New Roman" pitchFamily="18" charset="0"/>
                <a:cs typeface="Times New Roman" pitchFamily="18" charset="0"/>
              </a:rPr>
              <a:t>-Depression, helplessness, hopelessness</a:t>
            </a:r>
          </a:p>
          <a:p>
            <a:r>
              <a:rPr lang="en-US" sz="1600" dirty="0">
                <a:latin typeface="Times New Roman" pitchFamily="18" charset="0"/>
                <a:cs typeface="Times New Roman" pitchFamily="18" charset="0"/>
              </a:rPr>
              <a:t>-Low self-esteem</a:t>
            </a:r>
          </a:p>
          <a:p>
            <a:r>
              <a:rPr lang="en-US" sz="1600" dirty="0">
                <a:latin typeface="Times New Roman" pitchFamily="18" charset="0"/>
                <a:cs typeface="Times New Roman" pitchFamily="18" charset="0"/>
              </a:rPr>
              <a:t>-Increased alcohol and drug use </a:t>
            </a:r>
          </a:p>
          <a:p>
            <a:r>
              <a:rPr lang="en-US" sz="1600" dirty="0">
                <a:latin typeface="Times New Roman" pitchFamily="18" charset="0"/>
                <a:cs typeface="Times New Roman" pitchFamily="18" charset="0"/>
              </a:rPr>
              <a:t>-Suppression of anger</a:t>
            </a:r>
          </a:p>
          <a:p>
            <a:r>
              <a:rPr lang="en-US" sz="1600" dirty="0">
                <a:latin typeface="Times New Roman" pitchFamily="18" charset="0"/>
                <a:cs typeface="Times New Roman" pitchFamily="18" charset="0"/>
              </a:rPr>
              <a:t>-Lost work time, decreased productivity</a:t>
            </a:r>
          </a:p>
          <a:p>
            <a:r>
              <a:rPr lang="en-US" sz="1600" dirty="0">
                <a:latin typeface="Times New Roman" pitchFamily="18" charset="0"/>
                <a:cs typeface="Times New Roman" pitchFamily="18" charset="0"/>
              </a:rPr>
              <a:t>-Pain and injuries</a:t>
            </a:r>
          </a:p>
          <a:p>
            <a:r>
              <a:rPr lang="en-US" sz="1600" dirty="0">
                <a:latin typeface="Times New Roman" pitchFamily="18" charset="0"/>
                <a:cs typeface="Times New Roman" pitchFamily="18" charset="0"/>
              </a:rPr>
              <a:t>-Permanent physical damage</a:t>
            </a:r>
          </a:p>
          <a:p>
            <a:r>
              <a:rPr lang="en-US" sz="1600" dirty="0">
                <a:latin typeface="Times New Roman" pitchFamily="18" charset="0"/>
                <a:cs typeface="Times New Roman" pitchFamily="18" charset="0"/>
              </a:rPr>
              <a:t>-Poor communication skills</a:t>
            </a:r>
          </a:p>
          <a:p>
            <a:r>
              <a:rPr lang="en-US" sz="1600" dirty="0">
                <a:latin typeface="Times New Roman" pitchFamily="18" charset="0"/>
                <a:cs typeface="Times New Roman" pitchFamily="18" charset="0"/>
              </a:rPr>
              <a:t>-Dissociative states</a:t>
            </a:r>
          </a:p>
          <a:p>
            <a:r>
              <a:rPr lang="en-US" sz="1600" dirty="0">
                <a:latin typeface="Times New Roman" pitchFamily="18" charset="0"/>
                <a:cs typeface="Times New Roman" pitchFamily="18" charset="0"/>
              </a:rPr>
              <a:t>-Death</a:t>
            </a:r>
          </a:p>
          <a:p>
            <a:r>
              <a:rPr lang="en-US" sz="1600" dirty="0">
                <a:latin typeface="Times New Roman" pitchFamily="18" charset="0"/>
                <a:cs typeface="Times New Roman" pitchFamily="18" charset="0"/>
              </a:rPr>
              <a:t>-Suicide</a:t>
            </a:r>
          </a:p>
          <a:p>
            <a:r>
              <a:rPr lang="en-US" sz="1600" dirty="0">
                <a:latin typeface="Times New Roman" pitchFamily="18" charset="0"/>
                <a:cs typeface="Times New Roman" pitchFamily="18" charset="0"/>
              </a:rPr>
              <a:t>-Fear of abandonment</a:t>
            </a:r>
          </a:p>
          <a:p>
            <a:r>
              <a:rPr lang="en-US" sz="1600" dirty="0">
                <a:latin typeface="Times New Roman" pitchFamily="18" charset="0"/>
                <a:cs typeface="Times New Roman" pitchFamily="18" charset="0"/>
              </a:rPr>
              <a:t>-Anxiety and panic attacks</a:t>
            </a:r>
          </a:p>
          <a:p>
            <a:r>
              <a:rPr lang="en-US" sz="1600" dirty="0">
                <a:latin typeface="Times New Roman" pitchFamily="18" charset="0"/>
                <a:cs typeface="Times New Roman" pitchFamily="18" charset="0"/>
              </a:rPr>
              <a:t>-Lack of Self-Care</a:t>
            </a:r>
          </a:p>
          <a:p>
            <a:r>
              <a:rPr lang="en-US" sz="1600" dirty="0"/>
              <a:t> </a:t>
            </a:r>
          </a:p>
        </p:txBody>
      </p:sp>
      <p:sp>
        <p:nvSpPr>
          <p:cNvPr id="6" name="Rectangle 5"/>
          <p:cNvSpPr/>
          <p:nvPr/>
        </p:nvSpPr>
        <p:spPr>
          <a:xfrm>
            <a:off x="5830956" y="2415436"/>
            <a:ext cx="5950227" cy="4124206"/>
          </a:xfrm>
          <a:prstGeom prst="rect">
            <a:avLst/>
          </a:prstGeom>
        </p:spPr>
        <p:txBody>
          <a:bodyPr wrap="square">
            <a:spAutoFit/>
          </a:bodyPr>
          <a:lstStyle/>
          <a:p>
            <a:r>
              <a:rPr lang="en-US" sz="1600" dirty="0">
                <a:latin typeface="Times New Roman" pitchFamily="18" charset="0"/>
                <a:cs typeface="Times New Roman" pitchFamily="18" charset="0"/>
              </a:rPr>
              <a:t>-Manipulation, dependency and mood swings</a:t>
            </a:r>
          </a:p>
          <a:p>
            <a:r>
              <a:rPr lang="en-US" sz="1600" dirty="0">
                <a:latin typeface="Times New Roman" pitchFamily="18" charset="0"/>
                <a:cs typeface="Times New Roman" pitchFamily="18" charset="0"/>
              </a:rPr>
              <a:t>-Eating disorders</a:t>
            </a:r>
          </a:p>
          <a:p>
            <a:r>
              <a:rPr lang="en-US" sz="1600" dirty="0">
                <a:latin typeface="Times New Roman" pitchFamily="18" charset="0"/>
                <a:cs typeface="Times New Roman" pitchFamily="18" charset="0"/>
              </a:rPr>
              <a:t>-Emotional “over-reactions” to stimuli</a:t>
            </a:r>
          </a:p>
          <a:p>
            <a:r>
              <a:rPr lang="en-US" sz="1600" dirty="0">
                <a:latin typeface="Times New Roman" pitchFamily="18" charset="0"/>
                <a:cs typeface="Times New Roman" pitchFamily="18" charset="0"/>
              </a:rPr>
              <a:t>-General emotional numbing</a:t>
            </a:r>
          </a:p>
          <a:p>
            <a:r>
              <a:rPr lang="en-US" sz="1600" dirty="0">
                <a:latin typeface="Times New Roman" pitchFamily="18" charset="0"/>
                <a:cs typeface="Times New Roman" pitchFamily="18" charset="0"/>
              </a:rPr>
              <a:t>-Somatization disorders</a:t>
            </a:r>
          </a:p>
          <a:p>
            <a:r>
              <a:rPr lang="en-US" sz="1600" dirty="0">
                <a:latin typeface="Times New Roman" pitchFamily="18" charset="0"/>
                <a:cs typeface="Times New Roman" pitchFamily="18" charset="0"/>
              </a:rPr>
              <a:t>-Poor adherence to medical recommendations</a:t>
            </a:r>
          </a:p>
          <a:p>
            <a:r>
              <a:rPr lang="en-US" sz="1600" dirty="0">
                <a:latin typeface="Times New Roman" pitchFamily="18" charset="0"/>
                <a:cs typeface="Times New Roman" pitchFamily="18" charset="0"/>
              </a:rPr>
              <a:t>-Poverty</a:t>
            </a:r>
          </a:p>
          <a:p>
            <a:r>
              <a:rPr lang="en-US" sz="1600" dirty="0">
                <a:latin typeface="Times New Roman" pitchFamily="18" charset="0"/>
                <a:cs typeface="Times New Roman" pitchFamily="18" charset="0"/>
              </a:rPr>
              <a:t>-Illness</a:t>
            </a:r>
          </a:p>
          <a:p>
            <a:r>
              <a:rPr lang="en-US" sz="1600" dirty="0">
                <a:latin typeface="Times New Roman" pitchFamily="18" charset="0"/>
                <a:cs typeface="Times New Roman" pitchFamily="18" charset="0"/>
              </a:rPr>
              <a:t>-Sleep disorders</a:t>
            </a:r>
          </a:p>
          <a:p>
            <a:r>
              <a:rPr lang="en-US" sz="1600" dirty="0">
                <a:latin typeface="Times New Roman" pitchFamily="18" charset="0"/>
                <a:cs typeface="Times New Roman" pitchFamily="18" charset="0"/>
              </a:rPr>
              <a:t>-Repeated self-injury</a:t>
            </a:r>
          </a:p>
          <a:p>
            <a:r>
              <a:rPr lang="en-US" sz="1600" dirty="0">
                <a:latin typeface="Times New Roman" pitchFamily="18" charset="0"/>
                <a:cs typeface="Times New Roman" pitchFamily="18" charset="0"/>
              </a:rPr>
              <a:t>-Sexual dysfunction</a:t>
            </a:r>
          </a:p>
          <a:p>
            <a:r>
              <a:rPr lang="en-US" sz="1600" dirty="0">
                <a:latin typeface="Times New Roman" pitchFamily="18" charset="0"/>
                <a:cs typeface="Times New Roman" pitchFamily="18" charset="0"/>
              </a:rPr>
              <a:t>-Self-neglect</a:t>
            </a:r>
          </a:p>
          <a:p>
            <a:r>
              <a:rPr lang="en-US" sz="1600" dirty="0">
                <a:latin typeface="Times New Roman" pitchFamily="18" charset="0"/>
                <a:cs typeface="Times New Roman" pitchFamily="18" charset="0"/>
              </a:rPr>
              <a:t>-Strained family relationships</a:t>
            </a:r>
          </a:p>
          <a:p>
            <a:r>
              <a:rPr lang="en-US" sz="1600" dirty="0">
                <a:latin typeface="Times New Roman" pitchFamily="18" charset="0"/>
                <a:cs typeface="Times New Roman" pitchFamily="18" charset="0"/>
              </a:rPr>
              <a:t>-An inability to adequately respond to the needs of  their children</a:t>
            </a:r>
          </a:p>
          <a:p>
            <a:r>
              <a:rPr lang="en-US" dirty="0">
                <a:latin typeface="Times New Roman" pitchFamily="18" charset="0"/>
                <a:cs typeface="Times New Roman" pitchFamily="18" charset="0"/>
              </a:rPr>
              <a:t> </a:t>
            </a:r>
          </a:p>
          <a:p>
            <a:r>
              <a:rPr lang="en-US" dirty="0"/>
              <a:t> </a:t>
            </a:r>
          </a:p>
        </p:txBody>
      </p:sp>
    </p:spTree>
    <p:extLst>
      <p:ext uri="{BB962C8B-B14F-4D97-AF65-F5344CB8AC3E}">
        <p14:creationId xmlns:p14="http://schemas.microsoft.com/office/powerpoint/2010/main" val="1972324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6058" y="2467308"/>
            <a:ext cx="4679038" cy="4247317"/>
          </a:xfrm>
          <a:prstGeom prst="rect">
            <a:avLst/>
          </a:prstGeom>
        </p:spPr>
        <p:txBody>
          <a:bodyPr wrap="square">
            <a:spAutoFit/>
          </a:bodyPr>
          <a:lstStyle/>
          <a:p>
            <a:r>
              <a:rPr lang="en-US" dirty="0">
                <a:latin typeface="Times New Roman" pitchFamily="18" charset="0"/>
                <a:cs typeface="Times New Roman" pitchFamily="18" charset="0"/>
              </a:rPr>
              <a:t>-Isolation from others</a:t>
            </a:r>
          </a:p>
          <a:p>
            <a:r>
              <a:rPr lang="en-US" dirty="0">
                <a:latin typeface="Times New Roman" pitchFamily="18" charset="0"/>
                <a:cs typeface="Times New Roman" pitchFamily="18" charset="0"/>
              </a:rPr>
              <a:t>-Depression, helplessness, hopelessness</a:t>
            </a:r>
          </a:p>
          <a:p>
            <a:r>
              <a:rPr lang="en-US" dirty="0">
                <a:latin typeface="Times New Roman" pitchFamily="18" charset="0"/>
                <a:cs typeface="Times New Roman" pitchFamily="18" charset="0"/>
              </a:rPr>
              <a:t>-Low self-esteem</a:t>
            </a:r>
          </a:p>
          <a:p>
            <a:r>
              <a:rPr lang="en-US" dirty="0">
                <a:latin typeface="Times New Roman" pitchFamily="18" charset="0"/>
                <a:cs typeface="Times New Roman" pitchFamily="18" charset="0"/>
              </a:rPr>
              <a:t>-Illness</a:t>
            </a:r>
          </a:p>
          <a:p>
            <a:r>
              <a:rPr lang="en-US" dirty="0">
                <a:latin typeface="Times New Roman" pitchFamily="18" charset="0"/>
                <a:cs typeface="Times New Roman" pitchFamily="18" charset="0"/>
              </a:rPr>
              <a:t>-Increased fear / anger</a:t>
            </a:r>
          </a:p>
          <a:p>
            <a:r>
              <a:rPr lang="en-US" dirty="0">
                <a:latin typeface="Times New Roman" pitchFamily="18" charset="0"/>
                <a:cs typeface="Times New Roman" pitchFamily="18" charset="0"/>
              </a:rPr>
              <a:t>-Truancy</a:t>
            </a:r>
          </a:p>
          <a:p>
            <a:r>
              <a:rPr lang="en-US" dirty="0">
                <a:latin typeface="Times New Roman" pitchFamily="18" charset="0"/>
                <a:cs typeface="Times New Roman" pitchFamily="18" charset="0"/>
              </a:rPr>
              <a:t>-Increased risk of abuse, injuries and death</a:t>
            </a:r>
          </a:p>
          <a:p>
            <a:r>
              <a:rPr lang="en-US" dirty="0">
                <a:latin typeface="Times New Roman" pitchFamily="18" charset="0"/>
                <a:cs typeface="Times New Roman" pitchFamily="18" charset="0"/>
              </a:rPr>
              <a:t>-Repetition of abusive behavior</a:t>
            </a:r>
          </a:p>
          <a:p>
            <a:r>
              <a:rPr lang="en-US" dirty="0">
                <a:latin typeface="Times New Roman" pitchFamily="18" charset="0"/>
                <a:cs typeface="Times New Roman" pitchFamily="18" charset="0"/>
              </a:rPr>
              <a:t>-Poor communication skills</a:t>
            </a:r>
          </a:p>
          <a:p>
            <a:r>
              <a:rPr lang="en-US" dirty="0">
                <a:latin typeface="Times New Roman" pitchFamily="18" charset="0"/>
                <a:cs typeface="Times New Roman" pitchFamily="18" charset="0"/>
              </a:rPr>
              <a:t>-Confusion with identity / role</a:t>
            </a:r>
          </a:p>
          <a:p>
            <a:r>
              <a:rPr lang="en-US" dirty="0">
                <a:latin typeface="Times New Roman" pitchFamily="18" charset="0"/>
                <a:cs typeface="Times New Roman" pitchFamily="18" charset="0"/>
              </a:rPr>
              <a:t>-Death</a:t>
            </a:r>
          </a:p>
          <a:p>
            <a:r>
              <a:rPr lang="en-US" dirty="0">
                <a:latin typeface="Times New Roman" pitchFamily="18" charset="0"/>
                <a:cs typeface="Times New Roman" pitchFamily="18" charset="0"/>
              </a:rPr>
              <a:t>-Suicide</a:t>
            </a:r>
          </a:p>
          <a:p>
            <a:r>
              <a:rPr lang="en-US" dirty="0">
                <a:latin typeface="Times New Roman" pitchFamily="18" charset="0"/>
                <a:cs typeface="Times New Roman" pitchFamily="18" charset="0"/>
              </a:rPr>
              <a:t>-Fear of abandonment</a:t>
            </a:r>
          </a:p>
          <a:p>
            <a:r>
              <a:rPr lang="en-US" dirty="0">
                <a:latin typeface="Times New Roman" pitchFamily="18" charset="0"/>
                <a:cs typeface="Times New Roman" pitchFamily="18" charset="0"/>
              </a:rPr>
              <a:t>-Excessive attention seeking</a:t>
            </a:r>
          </a:p>
          <a:p>
            <a:endParaRPr lang="en-US" dirty="0">
              <a:latin typeface="Times New Roman" pitchFamily="18" charset="0"/>
              <a:cs typeface="Times New Roman" pitchFamily="18" charset="0"/>
            </a:endParaRPr>
          </a:p>
        </p:txBody>
      </p:sp>
      <p:sp>
        <p:nvSpPr>
          <p:cNvPr id="5" name="Rectangle 4"/>
          <p:cNvSpPr/>
          <p:nvPr/>
        </p:nvSpPr>
        <p:spPr>
          <a:xfrm>
            <a:off x="5758384" y="2467308"/>
            <a:ext cx="5957558" cy="3139321"/>
          </a:xfrm>
          <a:prstGeom prst="rect">
            <a:avLst/>
          </a:prstGeom>
        </p:spPr>
        <p:txBody>
          <a:bodyPr wrap="square">
            <a:spAutoFit/>
          </a:bodyPr>
          <a:lstStyle/>
          <a:p>
            <a:r>
              <a:rPr lang="en-US" dirty="0">
                <a:latin typeface="Times New Roman" pitchFamily="18" charset="0"/>
                <a:cs typeface="Times New Roman" pitchFamily="18" charset="0"/>
              </a:rPr>
              <a:t>-Bed-wetting</a:t>
            </a:r>
          </a:p>
          <a:p>
            <a:r>
              <a:rPr lang="en-US" dirty="0">
                <a:latin typeface="Times New Roman" pitchFamily="18" charset="0"/>
                <a:cs typeface="Times New Roman" pitchFamily="18" charset="0"/>
              </a:rPr>
              <a:t>-Manipulation, dependency and mood swings</a:t>
            </a:r>
          </a:p>
          <a:p>
            <a:r>
              <a:rPr lang="en-US" dirty="0">
                <a:latin typeface="Times New Roman" pitchFamily="18" charset="0"/>
                <a:cs typeface="Times New Roman" pitchFamily="18" charset="0"/>
              </a:rPr>
              <a:t>-Passivity with peers or bullying</a:t>
            </a:r>
          </a:p>
          <a:p>
            <a:r>
              <a:rPr lang="en-US" dirty="0">
                <a:latin typeface="Times New Roman" pitchFamily="18" charset="0"/>
                <a:cs typeface="Times New Roman" pitchFamily="18" charset="0"/>
              </a:rPr>
              <a:t>-Difficulty in trusting others, especially adults</a:t>
            </a:r>
          </a:p>
          <a:p>
            <a:r>
              <a:rPr lang="en-US" dirty="0">
                <a:latin typeface="Times New Roman" pitchFamily="18" charset="0"/>
                <a:cs typeface="Times New Roman" pitchFamily="18" charset="0"/>
              </a:rPr>
              <a:t>-Somatic complaints, headaches and stomach aches  </a:t>
            </a:r>
          </a:p>
          <a:p>
            <a:r>
              <a:rPr lang="en-US" dirty="0">
                <a:latin typeface="Times New Roman" pitchFamily="18" charset="0"/>
                <a:cs typeface="Times New Roman" pitchFamily="18" charset="0"/>
              </a:rPr>
              <a:t>-Nervous, anxious, short attention span</a:t>
            </a:r>
          </a:p>
          <a:p>
            <a:r>
              <a:rPr lang="en-US" dirty="0">
                <a:latin typeface="Times New Roman" pitchFamily="18" charset="0"/>
                <a:cs typeface="Times New Roman" pitchFamily="18" charset="0"/>
              </a:rPr>
              <a:t>-Tired and lethargic</a:t>
            </a:r>
          </a:p>
          <a:p>
            <a:r>
              <a:rPr lang="en-US" dirty="0">
                <a:latin typeface="Times New Roman" pitchFamily="18" charset="0"/>
                <a:cs typeface="Times New Roman" pitchFamily="18" charset="0"/>
              </a:rPr>
              <a:t>-Poor personal hygiene</a:t>
            </a:r>
          </a:p>
          <a:p>
            <a:r>
              <a:rPr lang="en-US" dirty="0">
                <a:latin typeface="Times New Roman" pitchFamily="18" charset="0"/>
                <a:cs typeface="Times New Roman" pitchFamily="18" charset="0"/>
              </a:rPr>
              <a:t>-High risk play</a:t>
            </a:r>
          </a:p>
          <a:p>
            <a:r>
              <a:rPr lang="en-US" dirty="0">
                <a:latin typeface="Times New Roman" pitchFamily="18" charset="0"/>
                <a:cs typeface="Times New Roman" pitchFamily="18" charset="0"/>
              </a:rPr>
              <a:t>-Self abuse / cutting </a:t>
            </a:r>
          </a:p>
          <a:p>
            <a:r>
              <a:rPr lang="en-US" dirty="0">
                <a:latin typeface="Times New Roman" pitchFamily="18" charset="0"/>
                <a:cs typeface="Times New Roman" pitchFamily="18" charset="0"/>
              </a:rPr>
              <a:t>-Developmental delays</a:t>
            </a:r>
          </a:p>
        </p:txBody>
      </p:sp>
      <p:sp>
        <p:nvSpPr>
          <p:cNvPr id="2" name="Rectangle 1">
            <a:extLst>
              <a:ext uri="{FF2B5EF4-FFF2-40B4-BE49-F238E27FC236}">
                <a16:creationId xmlns:a16="http://schemas.microsoft.com/office/drawing/2014/main" id="{864ED98D-3FDB-42A1-83C8-7300304DCB85}"/>
              </a:ext>
            </a:extLst>
          </p:cNvPr>
          <p:cNvSpPr/>
          <p:nvPr/>
        </p:nvSpPr>
        <p:spPr>
          <a:xfrm>
            <a:off x="876290" y="951708"/>
            <a:ext cx="9511771" cy="707886"/>
          </a:xfrm>
          <a:prstGeom prst="rect">
            <a:avLst/>
          </a:prstGeom>
        </p:spPr>
        <p:txBody>
          <a:bodyPr wrap="none">
            <a:spAutoFit/>
          </a:bodyPr>
          <a:lstStyle/>
          <a:p>
            <a:pPr algn="ctr"/>
            <a:r>
              <a:rPr lang="en-US" sz="4000" b="1" dirty="0">
                <a:solidFill>
                  <a:schemeClr val="bg1"/>
                </a:solidFill>
                <a:latin typeface="Times New Roman" pitchFamily="18" charset="0"/>
                <a:cs typeface="Times New Roman" pitchFamily="18" charset="0"/>
              </a:rPr>
              <a:t>The Impact of Domestic Violence Children</a:t>
            </a:r>
            <a:endParaRPr lang="en-US" sz="4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55083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6920" y="2703016"/>
            <a:ext cx="6060831" cy="4154984"/>
          </a:xfrm>
          <a:prstGeom prst="rect">
            <a:avLst/>
          </a:prstGeom>
        </p:spPr>
        <p:txBody>
          <a:bodyPr wrap="square">
            <a:spAutoFit/>
          </a:bodyPr>
          <a:lstStyle/>
          <a:p>
            <a:r>
              <a:rPr lang="en-US" sz="2400" b="1" u="sng" dirty="0">
                <a:latin typeface="Times New Roman" pitchFamily="18" charset="0"/>
                <a:cs typeface="Times New Roman" pitchFamily="18" charset="0"/>
              </a:rPr>
              <a:t>On Men</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-Increased belief that power and control </a:t>
            </a:r>
          </a:p>
          <a:p>
            <a:r>
              <a:rPr lang="en-US" sz="2400" dirty="0">
                <a:latin typeface="Times New Roman" pitchFamily="18" charset="0"/>
                <a:cs typeface="Times New Roman" pitchFamily="18" charset="0"/>
              </a:rPr>
              <a:t> are legitimately achieved by violence</a:t>
            </a:r>
          </a:p>
          <a:p>
            <a:r>
              <a:rPr lang="en-US" sz="2400" dirty="0">
                <a:latin typeface="Times New Roman" pitchFamily="18" charset="0"/>
                <a:cs typeface="Times New Roman" pitchFamily="18" charset="0"/>
              </a:rPr>
              <a:t>-Increase in violent behavior</a:t>
            </a:r>
          </a:p>
          <a:p>
            <a:r>
              <a:rPr lang="en-US" sz="2400" dirty="0">
                <a:latin typeface="Times New Roman" pitchFamily="18" charset="0"/>
                <a:cs typeface="Times New Roman" pitchFamily="18" charset="0"/>
              </a:rPr>
              <a:t>-Risk of homicide</a:t>
            </a:r>
          </a:p>
          <a:p>
            <a:r>
              <a:rPr lang="en-US" sz="2400" dirty="0">
                <a:latin typeface="Times New Roman" pitchFamily="18" charset="0"/>
                <a:cs typeface="Times New Roman" pitchFamily="18" charset="0"/>
              </a:rPr>
              <a:t>-Increased contact with Law Enforcement</a:t>
            </a:r>
          </a:p>
          <a:p>
            <a:r>
              <a:rPr lang="en-US" sz="2400" dirty="0">
                <a:latin typeface="Times New Roman" pitchFamily="18" charset="0"/>
                <a:cs typeface="Times New Roman" pitchFamily="18" charset="0"/>
              </a:rPr>
              <a:t>-Increased emotional problems</a:t>
            </a:r>
          </a:p>
          <a:p>
            <a:r>
              <a:rPr lang="en-US" sz="2400" dirty="0">
                <a:latin typeface="Times New Roman" pitchFamily="18" charset="0"/>
                <a:cs typeface="Times New Roman" pitchFamily="18" charset="0"/>
              </a:rPr>
              <a:t>-Decreased self-esteem and self-respect</a:t>
            </a:r>
          </a:p>
          <a:p>
            <a:r>
              <a:rPr lang="en-US" sz="2400" dirty="0">
                <a:latin typeface="Times New Roman" pitchFamily="18" charset="0"/>
                <a:cs typeface="Times New Roman" pitchFamily="18" charset="0"/>
              </a:rPr>
              <a:t>-Feelings of inadequacy </a:t>
            </a:r>
          </a:p>
          <a:p>
            <a:r>
              <a:rPr lang="en-US" sz="2400" dirty="0">
                <a:latin typeface="Times New Roman" pitchFamily="18" charset="0"/>
                <a:cs typeface="Times New Roman" pitchFamily="18" charset="0"/>
              </a:rPr>
              <a:t> </a:t>
            </a:r>
          </a:p>
          <a:p>
            <a:r>
              <a:rPr lang="en-US" sz="2400" dirty="0"/>
              <a:t> </a:t>
            </a:r>
          </a:p>
        </p:txBody>
      </p:sp>
      <p:sp>
        <p:nvSpPr>
          <p:cNvPr id="2" name="Rectangle 1">
            <a:extLst>
              <a:ext uri="{FF2B5EF4-FFF2-40B4-BE49-F238E27FC236}">
                <a16:creationId xmlns:a16="http://schemas.microsoft.com/office/drawing/2014/main" id="{3D3326B0-AD0E-4762-A17B-E3ED98F012E2}"/>
              </a:ext>
            </a:extLst>
          </p:cNvPr>
          <p:cNvSpPr/>
          <p:nvPr/>
        </p:nvSpPr>
        <p:spPr>
          <a:xfrm>
            <a:off x="1046921" y="732263"/>
            <a:ext cx="9541565" cy="707886"/>
          </a:xfrm>
          <a:prstGeom prst="rect">
            <a:avLst/>
          </a:prstGeom>
        </p:spPr>
        <p:txBody>
          <a:bodyPr wrap="square">
            <a:spAutoFit/>
          </a:bodyPr>
          <a:lstStyle/>
          <a:p>
            <a:r>
              <a:rPr lang="en-US" sz="4000" b="1" dirty="0">
                <a:solidFill>
                  <a:schemeClr val="bg1"/>
                </a:solidFill>
                <a:latin typeface="Times New Roman" pitchFamily="18" charset="0"/>
                <a:cs typeface="Times New Roman" pitchFamily="18" charset="0"/>
              </a:rPr>
              <a:t>The Effects of Domestic Violence on Men</a:t>
            </a:r>
          </a:p>
        </p:txBody>
      </p:sp>
    </p:spTree>
    <p:extLst>
      <p:ext uri="{BB962C8B-B14F-4D97-AF65-F5344CB8AC3E}">
        <p14:creationId xmlns:p14="http://schemas.microsoft.com/office/powerpoint/2010/main" val="3749478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C7B25F-3887-41D9-B3AD-0DA0BAFE799E}"/>
              </a:ext>
            </a:extLst>
          </p:cNvPr>
          <p:cNvSpPr>
            <a:spLocks noGrp="1"/>
          </p:cNvSpPr>
          <p:nvPr>
            <p:ph sz="quarter" idx="13"/>
          </p:nvPr>
        </p:nvSpPr>
        <p:spPr>
          <a:xfrm>
            <a:off x="1033670" y="525037"/>
            <a:ext cx="9899373" cy="1462790"/>
          </a:xfrm>
        </p:spPr>
        <p:txBody>
          <a:bodyPr/>
          <a:lstStyle/>
          <a:p>
            <a:pPr marL="0" indent="0" algn="ctr">
              <a:buNone/>
            </a:pPr>
            <a:r>
              <a:rPr lang="en-US" sz="4000" b="1" dirty="0">
                <a:solidFill>
                  <a:schemeClr val="bg1"/>
                </a:solidFill>
                <a:latin typeface="Times New Roman" pitchFamily="18" charset="0"/>
                <a:cs typeface="Times New Roman" pitchFamily="18" charset="0"/>
              </a:rPr>
              <a:t>The Effects of Domestic Violence on Society/Community</a:t>
            </a:r>
          </a:p>
          <a:p>
            <a:endParaRPr lang="en-US" dirty="0"/>
          </a:p>
        </p:txBody>
      </p:sp>
      <p:sp>
        <p:nvSpPr>
          <p:cNvPr id="4" name="Rectangle 3">
            <a:extLst>
              <a:ext uri="{FF2B5EF4-FFF2-40B4-BE49-F238E27FC236}">
                <a16:creationId xmlns:a16="http://schemas.microsoft.com/office/drawing/2014/main" id="{646E81E5-40D6-4AC4-8D9F-EBCFADB144DC}"/>
              </a:ext>
            </a:extLst>
          </p:cNvPr>
          <p:cNvSpPr/>
          <p:nvPr/>
        </p:nvSpPr>
        <p:spPr>
          <a:xfrm>
            <a:off x="443182" y="2545633"/>
            <a:ext cx="4970584" cy="3323987"/>
          </a:xfrm>
          <a:prstGeom prst="rect">
            <a:avLst/>
          </a:prstGeom>
        </p:spPr>
        <p:txBody>
          <a:bodyPr wrap="square">
            <a:spAutoFit/>
          </a:bodyPr>
          <a:lstStyle/>
          <a:p>
            <a:r>
              <a:rPr lang="en-US" sz="2400" dirty="0">
                <a:latin typeface="Times New Roman" pitchFamily="18" charset="0"/>
                <a:cs typeface="Times New Roman" pitchFamily="18" charset="0"/>
              </a:rPr>
              <a:t>-Increase in crime</a:t>
            </a:r>
          </a:p>
          <a:p>
            <a:r>
              <a:rPr lang="en-US" sz="2400" dirty="0">
                <a:latin typeface="Times New Roman" pitchFamily="18" charset="0"/>
                <a:cs typeface="Times New Roman" pitchFamily="18" charset="0"/>
              </a:rPr>
              <a:t>-Increase in Legal, Police, </a:t>
            </a:r>
          </a:p>
          <a:p>
            <a:r>
              <a:rPr lang="en-US" sz="2400" dirty="0">
                <a:latin typeface="Times New Roman" pitchFamily="18" charset="0"/>
                <a:cs typeface="Times New Roman" pitchFamily="18" charset="0"/>
              </a:rPr>
              <a:t> Medical and  Counseling costs</a:t>
            </a:r>
          </a:p>
          <a:p>
            <a:r>
              <a:rPr lang="en-US" sz="2400" dirty="0">
                <a:latin typeface="Times New Roman" pitchFamily="18" charset="0"/>
                <a:cs typeface="Times New Roman" pitchFamily="18" charset="0"/>
              </a:rPr>
              <a:t>-Cost of prison</a:t>
            </a:r>
          </a:p>
          <a:p>
            <a:r>
              <a:rPr lang="en-US" sz="2400" dirty="0">
                <a:latin typeface="Times New Roman" pitchFamily="18" charset="0"/>
                <a:cs typeface="Times New Roman" pitchFamily="18" charset="0"/>
              </a:rPr>
              <a:t>-Lost work time</a:t>
            </a:r>
          </a:p>
          <a:p>
            <a:r>
              <a:rPr lang="en-US" sz="2400" dirty="0">
                <a:latin typeface="Times New Roman" pitchFamily="18" charset="0"/>
                <a:cs typeface="Times New Roman" pitchFamily="18" charset="0"/>
              </a:rPr>
              <a:t>-Increased insurance costs</a:t>
            </a:r>
          </a:p>
          <a:p>
            <a:r>
              <a:rPr lang="en-US" sz="2400" dirty="0">
                <a:latin typeface="Times New Roman" pitchFamily="18" charset="0"/>
                <a:cs typeface="Times New Roman" pitchFamily="18" charset="0"/>
              </a:rPr>
              <a:t>-Perpetuation of myths of</a:t>
            </a:r>
          </a:p>
          <a:p>
            <a:r>
              <a:rPr lang="en-US" sz="2400" dirty="0">
                <a:latin typeface="Times New Roman" pitchFamily="18" charset="0"/>
                <a:cs typeface="Times New Roman" pitchFamily="18" charset="0"/>
              </a:rPr>
              <a:t> inequality of women and men</a:t>
            </a:r>
          </a:p>
          <a:p>
            <a:endParaRPr lang="en-US" dirty="0">
              <a:latin typeface="Times New Roman" pitchFamily="18" charset="0"/>
              <a:cs typeface="Times New Roman" pitchFamily="18" charset="0"/>
            </a:endParaRPr>
          </a:p>
        </p:txBody>
      </p:sp>
      <p:sp>
        <p:nvSpPr>
          <p:cNvPr id="6" name="Rectangle 5">
            <a:extLst>
              <a:ext uri="{FF2B5EF4-FFF2-40B4-BE49-F238E27FC236}">
                <a16:creationId xmlns:a16="http://schemas.microsoft.com/office/drawing/2014/main" id="{69CC3856-B449-4A3A-80EB-B20D270F79F7}"/>
              </a:ext>
            </a:extLst>
          </p:cNvPr>
          <p:cNvSpPr/>
          <p:nvPr/>
        </p:nvSpPr>
        <p:spPr>
          <a:xfrm>
            <a:off x="5228236" y="2545633"/>
            <a:ext cx="6520582" cy="1477328"/>
          </a:xfrm>
          <a:prstGeom prst="rect">
            <a:avLst/>
          </a:prstGeom>
        </p:spPr>
        <p:txBody>
          <a:bodyPr wrap="square">
            <a:spAutoFit/>
          </a:bodyPr>
          <a:lstStyle/>
          <a:p>
            <a:r>
              <a:rPr lang="en-US" sz="2400" dirty="0">
                <a:latin typeface="Times New Roman" pitchFamily="18" charset="0"/>
                <a:cs typeface="Times New Roman" pitchFamily="18" charset="0"/>
              </a:rPr>
              <a:t>-Perpetuation of  intergenerational cycle of abuse</a:t>
            </a:r>
          </a:p>
          <a:p>
            <a:r>
              <a:rPr lang="en-US" sz="2400" dirty="0">
                <a:latin typeface="Times New Roman" pitchFamily="18" charset="0"/>
                <a:cs typeface="Times New Roman" pitchFamily="18" charset="0"/>
              </a:rPr>
              <a:t>-Decrease in general quality of  life</a:t>
            </a:r>
          </a:p>
          <a:p>
            <a:r>
              <a:rPr lang="en-US" sz="2400" dirty="0">
                <a:latin typeface="Times New Roman" pitchFamily="18" charset="0"/>
                <a:cs typeface="Times New Roman" pitchFamily="18" charset="0"/>
              </a:rPr>
              <a:t>-Breakdown of the family structure</a:t>
            </a:r>
          </a:p>
          <a:p>
            <a:r>
              <a:rPr lang="en-US" dirty="0">
                <a:latin typeface="Times New Roman" pitchFamily="18" charset="0"/>
                <a:cs typeface="Times New Roman" pitchFamily="18" charset="0"/>
              </a:rPr>
              <a:t> </a:t>
            </a:r>
            <a:endParaRPr lang="en-US" dirty="0"/>
          </a:p>
        </p:txBody>
      </p:sp>
      <p:pic>
        <p:nvPicPr>
          <p:cNvPr id="5" name="irc_mi" descr="3587324-domestic-violence-kills-societies-childish-conceptual-illustration">
            <a:hlinkClick r:id="rId2"/>
            <a:extLst>
              <a:ext uri="{FF2B5EF4-FFF2-40B4-BE49-F238E27FC236}">
                <a16:creationId xmlns:a16="http://schemas.microsoft.com/office/drawing/2014/main" id="{1B5A5F16-0161-4A3B-99DC-67B71E3869E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78236" y="4022961"/>
            <a:ext cx="3070972" cy="23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3532862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8731" y="3155240"/>
            <a:ext cx="11185854" cy="3939540"/>
          </a:xfrm>
          <a:prstGeom prst="rect">
            <a:avLst/>
          </a:prstGeom>
        </p:spPr>
        <p:txBody>
          <a:bodyPr wrap="square">
            <a:spAutoFit/>
          </a:bodyPr>
          <a:lstStyle/>
          <a:p>
            <a:r>
              <a:rPr lang="en-US" sz="2800" dirty="0">
                <a:latin typeface="Times New Roman" pitchFamily="18" charset="0"/>
                <a:cs typeface="Times New Roman" pitchFamily="18" charset="0"/>
              </a:rPr>
              <a:t>1. 	Loss of membership because of the failure to believe and protect </a:t>
            </a:r>
          </a:p>
          <a:p>
            <a:r>
              <a:rPr lang="en-US" sz="2800" dirty="0">
                <a:latin typeface="Times New Roman" pitchFamily="18" charset="0"/>
                <a:cs typeface="Times New Roman" pitchFamily="18" charset="0"/>
              </a:rPr>
              <a:t>	victims and hold abusers accountable</a:t>
            </a:r>
          </a:p>
          <a:p>
            <a:r>
              <a:rPr lang="en-US" sz="2800" dirty="0">
                <a:latin typeface="Times New Roman" pitchFamily="18" charset="0"/>
                <a:cs typeface="Times New Roman" pitchFamily="18" charset="0"/>
              </a:rPr>
              <a:t>2.	Victims believe that God does not care for them</a:t>
            </a:r>
          </a:p>
          <a:p>
            <a:r>
              <a:rPr lang="en-US" sz="2800" dirty="0">
                <a:latin typeface="Times New Roman" pitchFamily="18" charset="0"/>
                <a:cs typeface="Times New Roman" pitchFamily="18" charset="0"/>
              </a:rPr>
              <a:t>3.	There is misrepresentation of God’s love for His children</a:t>
            </a:r>
          </a:p>
          <a:p>
            <a:r>
              <a:rPr lang="en-US" sz="2800" dirty="0">
                <a:latin typeface="Times New Roman" pitchFamily="18" charset="0"/>
                <a:cs typeface="Times New Roman" pitchFamily="18" charset="0"/>
              </a:rPr>
              <a:t>4. 	There is misinterpretation of Scripture that perpetuates wrong concepts of 	headship, submission, male and female roles</a:t>
            </a:r>
          </a:p>
          <a:p>
            <a:r>
              <a:rPr lang="en-US" sz="2800" dirty="0">
                <a:latin typeface="Times New Roman" pitchFamily="18" charset="0"/>
                <a:cs typeface="Times New Roman" pitchFamily="18" charset="0"/>
              </a:rPr>
              <a:t>5.	Lawsuits</a:t>
            </a:r>
          </a:p>
          <a:p>
            <a:r>
              <a:rPr lang="en-US" dirty="0"/>
              <a:t> </a:t>
            </a:r>
          </a:p>
          <a:p>
            <a:pPr marL="342900" indent="-342900">
              <a:buAutoNum type="arabicPeriod" startAt="10"/>
            </a:pPr>
            <a:endParaRPr lang="en-US" dirty="0"/>
          </a:p>
          <a:p>
            <a:r>
              <a:rPr lang="en-US" dirty="0"/>
              <a:t> </a:t>
            </a:r>
          </a:p>
        </p:txBody>
      </p:sp>
      <p:sp>
        <p:nvSpPr>
          <p:cNvPr id="2" name="Rectangle 1">
            <a:extLst>
              <a:ext uri="{FF2B5EF4-FFF2-40B4-BE49-F238E27FC236}">
                <a16:creationId xmlns:a16="http://schemas.microsoft.com/office/drawing/2014/main" id="{8C70C105-3A6A-4E75-AB3F-DFCA639E6C9E}"/>
              </a:ext>
            </a:extLst>
          </p:cNvPr>
          <p:cNvSpPr/>
          <p:nvPr/>
        </p:nvSpPr>
        <p:spPr>
          <a:xfrm>
            <a:off x="1020933" y="673413"/>
            <a:ext cx="9981450" cy="707886"/>
          </a:xfrm>
          <a:prstGeom prst="rect">
            <a:avLst/>
          </a:prstGeom>
        </p:spPr>
        <p:txBody>
          <a:bodyPr wrap="none">
            <a:spAutoFit/>
          </a:bodyPr>
          <a:lstStyle/>
          <a:p>
            <a:r>
              <a:rPr lang="en-US" sz="4000" b="1" dirty="0">
                <a:solidFill>
                  <a:schemeClr val="bg1"/>
                </a:solidFill>
                <a:latin typeface="Times New Roman" pitchFamily="18" charset="0"/>
                <a:cs typeface="Times New Roman" pitchFamily="18" charset="0"/>
              </a:rPr>
              <a:t>The Effects of Domestic Violence the Church</a:t>
            </a:r>
          </a:p>
        </p:txBody>
      </p:sp>
    </p:spTree>
    <p:extLst>
      <p:ext uri="{BB962C8B-B14F-4D97-AF65-F5344CB8AC3E}">
        <p14:creationId xmlns:p14="http://schemas.microsoft.com/office/powerpoint/2010/main" val="992860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0330" y="2960332"/>
            <a:ext cx="11701670" cy="3508653"/>
          </a:xfrm>
          <a:prstGeom prst="rect">
            <a:avLst/>
          </a:prstGeom>
        </p:spPr>
        <p:txBody>
          <a:bodyPr wrap="square">
            <a:spAutoFit/>
          </a:bodyPr>
          <a:lstStyle/>
          <a:p>
            <a:r>
              <a:rPr lang="en-US" sz="2800" dirty="0">
                <a:latin typeface="Times New Roman" pitchFamily="18" charset="0"/>
                <a:cs typeface="Times New Roman" pitchFamily="18" charset="0"/>
              </a:rPr>
              <a:t>6.	  People become disillusioned with the church, and its practice of doctrines</a:t>
            </a:r>
          </a:p>
          <a:p>
            <a:pPr marL="342900" indent="-342900">
              <a:buAutoNum type="arabicPeriod" startAt="7"/>
            </a:pPr>
            <a:r>
              <a:rPr lang="en-US" sz="2800" dirty="0">
                <a:latin typeface="Times New Roman" pitchFamily="18" charset="0"/>
                <a:cs typeface="Times New Roman" pitchFamily="18" charset="0"/>
              </a:rPr>
              <a:t>   A spirit of criticism, perfectionism, and judgment is fostered</a:t>
            </a:r>
          </a:p>
          <a:p>
            <a:pPr marL="342900" indent="-342900">
              <a:buAutoNum type="arabicPeriod" startAt="7"/>
            </a:pPr>
            <a:r>
              <a:rPr lang="en-US" sz="2800" dirty="0">
                <a:latin typeface="Times New Roman" pitchFamily="18" charset="0"/>
                <a:cs typeface="Times New Roman" pitchFamily="18" charset="0"/>
              </a:rPr>
              <a:t>   Lack of trust in leadership</a:t>
            </a:r>
          </a:p>
          <a:p>
            <a:pPr marL="342900" indent="-342900">
              <a:buAutoNum type="arabicPeriod" startAt="9"/>
            </a:pPr>
            <a:r>
              <a:rPr lang="en-US" sz="2800" dirty="0">
                <a:latin typeface="Times New Roman" pitchFamily="18" charset="0"/>
                <a:cs typeface="Times New Roman" pitchFamily="18" charset="0"/>
              </a:rPr>
              <a:t>   Lack of respect for leadership</a:t>
            </a:r>
          </a:p>
          <a:p>
            <a:pPr marL="342900" indent="-342900">
              <a:buAutoNum type="arabicPeriod" startAt="9"/>
            </a:pPr>
            <a:r>
              <a:rPr lang="en-US" sz="2800" dirty="0">
                <a:latin typeface="Times New Roman" pitchFamily="18" charset="0"/>
                <a:cs typeface="Times New Roman" pitchFamily="18" charset="0"/>
              </a:rPr>
              <a:t>  Worldliness</a:t>
            </a:r>
          </a:p>
          <a:p>
            <a:r>
              <a:rPr lang="en-US" sz="2800" dirty="0">
                <a:latin typeface="Times New Roman" pitchFamily="18" charset="0"/>
                <a:cs typeface="Times New Roman" pitchFamily="18" charset="0"/>
              </a:rPr>
              <a:t>11.	  Lack of faith in the brotherhood/sisterhood of Christ</a:t>
            </a:r>
            <a:endParaRPr lang="en-US" sz="2800" dirty="0"/>
          </a:p>
          <a:p>
            <a:r>
              <a:rPr lang="en-US" dirty="0"/>
              <a:t> </a:t>
            </a:r>
          </a:p>
          <a:p>
            <a:pPr marL="342900" indent="-342900">
              <a:buAutoNum type="arabicPeriod" startAt="10"/>
            </a:pPr>
            <a:endParaRPr lang="en-US" dirty="0"/>
          </a:p>
          <a:p>
            <a:r>
              <a:rPr lang="en-US" dirty="0"/>
              <a:t> </a:t>
            </a:r>
          </a:p>
        </p:txBody>
      </p:sp>
      <p:sp>
        <p:nvSpPr>
          <p:cNvPr id="2" name="Rectangle 1">
            <a:extLst>
              <a:ext uri="{FF2B5EF4-FFF2-40B4-BE49-F238E27FC236}">
                <a16:creationId xmlns:a16="http://schemas.microsoft.com/office/drawing/2014/main" id="{8C70C105-3A6A-4E75-AB3F-DFCA639E6C9E}"/>
              </a:ext>
            </a:extLst>
          </p:cNvPr>
          <p:cNvSpPr/>
          <p:nvPr/>
        </p:nvSpPr>
        <p:spPr>
          <a:xfrm>
            <a:off x="1020933" y="673413"/>
            <a:ext cx="9981450" cy="707886"/>
          </a:xfrm>
          <a:prstGeom prst="rect">
            <a:avLst/>
          </a:prstGeom>
        </p:spPr>
        <p:txBody>
          <a:bodyPr wrap="none">
            <a:spAutoFit/>
          </a:bodyPr>
          <a:lstStyle/>
          <a:p>
            <a:r>
              <a:rPr lang="en-US" sz="4000" b="1" dirty="0">
                <a:solidFill>
                  <a:schemeClr val="bg1"/>
                </a:solidFill>
                <a:latin typeface="Times New Roman" pitchFamily="18" charset="0"/>
                <a:cs typeface="Times New Roman" pitchFamily="18" charset="0"/>
              </a:rPr>
              <a:t>The Effects of Domestic Violence the Church</a:t>
            </a:r>
          </a:p>
        </p:txBody>
      </p:sp>
    </p:spTree>
    <p:extLst>
      <p:ext uri="{BB962C8B-B14F-4D97-AF65-F5344CB8AC3E}">
        <p14:creationId xmlns:p14="http://schemas.microsoft.com/office/powerpoint/2010/main" val="2321710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6138" y="1936129"/>
            <a:ext cx="10679723" cy="4585871"/>
          </a:xfrm>
          <a:prstGeom prst="rect">
            <a:avLst/>
          </a:prstGeom>
        </p:spPr>
        <p:txBody>
          <a:bodyPr wrap="square">
            <a:spAutoFit/>
          </a:bodyPr>
          <a:lstStyle/>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12.	  The church is viewed as being more concerned about reputation, 		  image, roles, rules, and  tradition rather than the well being/health 	  of its members.</a:t>
            </a:r>
          </a:p>
          <a:p>
            <a:r>
              <a:rPr lang="en-US" sz="2800" dirty="0">
                <a:latin typeface="Times New Roman" pitchFamily="18" charset="0"/>
                <a:cs typeface="Times New Roman" pitchFamily="18" charset="0"/>
              </a:rPr>
              <a:t>13.  Secrecy</a:t>
            </a:r>
          </a:p>
          <a:p>
            <a:r>
              <a:rPr lang="en-US" sz="2800" dirty="0">
                <a:latin typeface="Times New Roman" pitchFamily="18" charset="0"/>
                <a:cs typeface="Times New Roman" pitchFamily="18" charset="0"/>
              </a:rPr>
              <a:t>14.	  The act of forgiveness (or lack of it) is seen as indicative of one’s 	 	  spirituality</a:t>
            </a:r>
          </a:p>
          <a:p>
            <a:r>
              <a:rPr lang="en-US" sz="2800" dirty="0">
                <a:latin typeface="Times New Roman" pitchFamily="18" charset="0"/>
                <a:cs typeface="Times New Roman" pitchFamily="18" charset="0"/>
              </a:rPr>
              <a:t>15.	  The belief is perpetuated that if one is a “good”  Christian he or she 	 will not be abused or be abusive</a:t>
            </a:r>
          </a:p>
          <a:p>
            <a:r>
              <a:rPr lang="en-US" sz="2200" dirty="0">
                <a:latin typeface="Times New Roman" pitchFamily="18" charset="0"/>
                <a:cs typeface="Times New Roman" pitchFamily="18" charset="0"/>
              </a:rPr>
              <a:t>  </a:t>
            </a:r>
          </a:p>
          <a:p>
            <a:r>
              <a:rPr lang="en-US" dirty="0">
                <a:latin typeface="Times New Roman" pitchFamily="18" charset="0"/>
                <a:cs typeface="Times New Roman" pitchFamily="18" charset="0"/>
              </a:rPr>
              <a:t> </a:t>
            </a:r>
          </a:p>
        </p:txBody>
      </p:sp>
      <p:sp>
        <p:nvSpPr>
          <p:cNvPr id="2" name="Rectangle 1">
            <a:extLst>
              <a:ext uri="{FF2B5EF4-FFF2-40B4-BE49-F238E27FC236}">
                <a16:creationId xmlns:a16="http://schemas.microsoft.com/office/drawing/2014/main" id="{41DC31CE-680F-40C7-B1D1-8CE19008466C}"/>
              </a:ext>
            </a:extLst>
          </p:cNvPr>
          <p:cNvSpPr/>
          <p:nvPr/>
        </p:nvSpPr>
        <p:spPr>
          <a:xfrm>
            <a:off x="943561" y="752925"/>
            <a:ext cx="9981450" cy="707886"/>
          </a:xfrm>
          <a:prstGeom prst="rect">
            <a:avLst/>
          </a:prstGeom>
        </p:spPr>
        <p:txBody>
          <a:bodyPr wrap="none">
            <a:spAutoFit/>
          </a:bodyPr>
          <a:lstStyle/>
          <a:p>
            <a:r>
              <a:rPr lang="en-US" sz="4000" b="1" dirty="0">
                <a:solidFill>
                  <a:schemeClr val="bg1"/>
                </a:solidFill>
                <a:latin typeface="Times New Roman" pitchFamily="18" charset="0"/>
                <a:cs typeface="Times New Roman" pitchFamily="18" charset="0"/>
              </a:rPr>
              <a:t>The Effects of Domestic Violence the Church</a:t>
            </a:r>
          </a:p>
        </p:txBody>
      </p:sp>
    </p:spTree>
    <p:extLst>
      <p:ext uri="{BB962C8B-B14F-4D97-AF65-F5344CB8AC3E}">
        <p14:creationId xmlns:p14="http://schemas.microsoft.com/office/powerpoint/2010/main" val="75824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6138" y="1936129"/>
            <a:ext cx="10679723" cy="4524315"/>
          </a:xfrm>
          <a:prstGeom prst="rect">
            <a:avLst/>
          </a:prstGeom>
        </p:spPr>
        <p:txBody>
          <a:bodyPr wrap="square">
            <a:spAutoFit/>
          </a:bodyPr>
          <a:lstStyle/>
          <a:p>
            <a:endParaRPr lang="en-US" sz="2400" dirty="0">
              <a:latin typeface="Times New Roman" pitchFamily="18" charset="0"/>
              <a:cs typeface="Times New Roman" pitchFamily="18" charset="0"/>
            </a:endParaRPr>
          </a:p>
          <a:p>
            <a:r>
              <a:rPr lang="en-US" sz="2800" dirty="0">
                <a:latin typeface="Times New Roman" pitchFamily="18" charset="0"/>
                <a:cs typeface="Times New Roman" pitchFamily="18" charset="0"/>
              </a:rPr>
              <a:t>16.	  Members are afraid to tell of their abuse for fear of loss of  	  			  membership, friendship, and influence</a:t>
            </a:r>
          </a:p>
          <a:p>
            <a:r>
              <a:rPr lang="en-US" sz="2800" dirty="0">
                <a:latin typeface="Times New Roman" pitchFamily="18" charset="0"/>
                <a:cs typeface="Times New Roman" pitchFamily="18" charset="0"/>
              </a:rPr>
              <a:t>17.	  Division and or disunity can occur in the congregation as some feel 	  the abuser should be held accountable while others find it hard to   	  believe that such a charming individual would abuse their loved 	    	   ones.</a:t>
            </a:r>
          </a:p>
          <a:p>
            <a:r>
              <a:rPr lang="en-US" sz="2800" dirty="0">
                <a:latin typeface="Times New Roman" pitchFamily="18" charset="0"/>
                <a:cs typeface="Times New Roman" pitchFamily="18" charset="0"/>
              </a:rPr>
              <a:t> 18. Refusal to help victims/perpetrators because of personal safety  	  	  concerns and or the desire to “protect” the church. </a:t>
            </a:r>
          </a:p>
          <a:p>
            <a:r>
              <a:rPr lang="en-US" sz="2200" dirty="0">
                <a:latin typeface="Times New Roman" pitchFamily="18" charset="0"/>
                <a:cs typeface="Times New Roman" pitchFamily="18" charset="0"/>
              </a:rPr>
              <a:t> </a:t>
            </a:r>
          </a:p>
          <a:p>
            <a:r>
              <a:rPr lang="en-US" dirty="0">
                <a:latin typeface="Times New Roman" pitchFamily="18" charset="0"/>
                <a:cs typeface="Times New Roman" pitchFamily="18" charset="0"/>
              </a:rPr>
              <a:t> </a:t>
            </a:r>
          </a:p>
        </p:txBody>
      </p:sp>
      <p:sp>
        <p:nvSpPr>
          <p:cNvPr id="2" name="Rectangle 1">
            <a:extLst>
              <a:ext uri="{FF2B5EF4-FFF2-40B4-BE49-F238E27FC236}">
                <a16:creationId xmlns:a16="http://schemas.microsoft.com/office/drawing/2014/main" id="{41DC31CE-680F-40C7-B1D1-8CE19008466C}"/>
              </a:ext>
            </a:extLst>
          </p:cNvPr>
          <p:cNvSpPr/>
          <p:nvPr/>
        </p:nvSpPr>
        <p:spPr>
          <a:xfrm>
            <a:off x="943561" y="752925"/>
            <a:ext cx="9981450" cy="707886"/>
          </a:xfrm>
          <a:prstGeom prst="rect">
            <a:avLst/>
          </a:prstGeom>
        </p:spPr>
        <p:txBody>
          <a:bodyPr wrap="none">
            <a:spAutoFit/>
          </a:bodyPr>
          <a:lstStyle/>
          <a:p>
            <a:r>
              <a:rPr lang="en-US" sz="4000" b="1" dirty="0">
                <a:solidFill>
                  <a:schemeClr val="bg1"/>
                </a:solidFill>
                <a:latin typeface="Times New Roman" pitchFamily="18" charset="0"/>
                <a:cs typeface="Times New Roman" pitchFamily="18" charset="0"/>
              </a:rPr>
              <a:t>The Effects of Domestic Violence the Church</a:t>
            </a:r>
          </a:p>
        </p:txBody>
      </p:sp>
    </p:spTree>
    <p:extLst>
      <p:ext uri="{BB962C8B-B14F-4D97-AF65-F5344CB8AC3E}">
        <p14:creationId xmlns:p14="http://schemas.microsoft.com/office/powerpoint/2010/main" val="549014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0292" y="333137"/>
            <a:ext cx="11031415" cy="7201972"/>
          </a:xfrm>
          <a:prstGeom prst="rect">
            <a:avLst/>
          </a:prstGeom>
        </p:spPr>
        <p:txBody>
          <a:bodyPr wrap="square">
            <a:spAutoFit/>
          </a:bodyPr>
          <a:lstStyle/>
          <a:p>
            <a:pPr algn="ctr"/>
            <a:endParaRPr lang="en-US" b="1" cap="all" dirty="0">
              <a:effectLst>
                <a:outerShdw blurRad="50800" dist="38100" algn="tr" rotWithShape="0">
                  <a:prstClr val="black">
                    <a:alpha val="40000"/>
                  </a:prstClr>
                </a:outerShdw>
              </a:effectLst>
              <a:latin typeface="Times New Roman" pitchFamily="18" charset="0"/>
              <a:cs typeface="Times New Roman" pitchFamily="18" charset="0"/>
            </a:endParaRPr>
          </a:p>
          <a:p>
            <a:r>
              <a:rPr lang="en-US" sz="2000" dirty="0">
                <a:latin typeface="Times New Roman" pitchFamily="18" charset="0"/>
                <a:cs typeface="Times New Roman" pitchFamily="18" charset="0"/>
              </a:rPr>
              <a:t> </a:t>
            </a:r>
          </a:p>
          <a:p>
            <a:pPr algn="ctr"/>
            <a:r>
              <a:rPr lang="en-US" sz="4000" b="1" dirty="0">
                <a:solidFill>
                  <a:schemeClr val="bg1"/>
                </a:solidFill>
                <a:latin typeface="Times New Roman" pitchFamily="18" charset="0"/>
                <a:cs typeface="Times New Roman" pitchFamily="18" charset="0"/>
              </a:rPr>
              <a:t>The Church To Be  Resource, </a:t>
            </a:r>
          </a:p>
          <a:p>
            <a:pPr algn="ctr"/>
            <a:r>
              <a:rPr lang="en-US" sz="4000" b="1" dirty="0">
                <a:solidFill>
                  <a:schemeClr val="bg1"/>
                </a:solidFill>
                <a:latin typeface="Times New Roman" pitchFamily="18" charset="0"/>
                <a:cs typeface="Times New Roman" pitchFamily="18" charset="0"/>
              </a:rPr>
              <a:t>Not A Roadblock</a:t>
            </a:r>
            <a:endParaRPr lang="en-US" sz="4000" b="1" dirty="0">
              <a:latin typeface="Times New Roman" pitchFamily="18" charset="0"/>
              <a:cs typeface="Times New Roman" pitchFamily="18" charset="0"/>
            </a:endParaRPr>
          </a:p>
          <a:p>
            <a:endParaRPr lang="en-US" sz="4000" b="1" dirty="0">
              <a:latin typeface="Times New Roman" pitchFamily="18" charset="0"/>
              <a:cs typeface="Times New Roman" pitchFamily="18" charset="0"/>
            </a:endParaRPr>
          </a:p>
          <a:p>
            <a:r>
              <a:rPr lang="en-US" sz="3200" b="1" dirty="0">
                <a:latin typeface="Times New Roman" pitchFamily="18" charset="0"/>
                <a:cs typeface="Times New Roman" pitchFamily="18" charset="0"/>
              </a:rPr>
              <a:t>People in crisis will:</a:t>
            </a:r>
          </a:p>
          <a:p>
            <a:endParaRPr lang="en-US" sz="3200" b="1" dirty="0">
              <a:latin typeface="Times New Roman" pitchFamily="18" charset="0"/>
              <a:cs typeface="Times New Roman" pitchFamily="18" charset="0"/>
            </a:endParaRPr>
          </a:p>
          <a:p>
            <a:pPr marL="342900" indent="-342900">
              <a:buFont typeface="Arial" panose="020B0604020202020204" pitchFamily="34" charset="0"/>
              <a:buChar char="•"/>
            </a:pPr>
            <a:r>
              <a:rPr lang="en-US" sz="3200" dirty="0">
                <a:latin typeface="Times New Roman" pitchFamily="18" charset="0"/>
                <a:cs typeface="Times New Roman" pitchFamily="18" charset="0"/>
              </a:rPr>
              <a:t>Turn to what/who they know can/will help them.</a:t>
            </a:r>
          </a:p>
          <a:p>
            <a:r>
              <a:rPr lang="en-US" sz="3200" dirty="0">
                <a:latin typeface="Times New Roman" pitchFamily="18" charset="0"/>
                <a:cs typeface="Times New Roman" pitchFamily="18" charset="0"/>
              </a:rPr>
              <a:t> </a:t>
            </a:r>
          </a:p>
          <a:p>
            <a:pPr marL="342900" indent="-342900">
              <a:buFont typeface="Arial" panose="020B0604020202020204" pitchFamily="34" charset="0"/>
              <a:buChar char="•"/>
            </a:pPr>
            <a:r>
              <a:rPr lang="en-US" sz="3200" dirty="0">
                <a:latin typeface="Times New Roman" pitchFamily="18" charset="0"/>
                <a:cs typeface="Times New Roman" pitchFamily="18" charset="0"/>
              </a:rPr>
              <a:t>Use the church as a resource or it will get in their way of safety, healing, repentance, and restoration.</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p>
          <a:p>
            <a:endParaRPr lang="en-US" dirty="0"/>
          </a:p>
          <a:p>
            <a:r>
              <a:rPr lang="en-US" dirty="0"/>
              <a:t> </a:t>
            </a:r>
          </a:p>
          <a:p>
            <a:r>
              <a:rPr lang="en-US" dirty="0"/>
              <a:t> </a:t>
            </a:r>
          </a:p>
          <a:p>
            <a:r>
              <a:rPr lang="en-US" dirty="0"/>
              <a:t> </a:t>
            </a:r>
          </a:p>
        </p:txBody>
      </p:sp>
    </p:spTree>
    <p:extLst>
      <p:ext uri="{BB962C8B-B14F-4D97-AF65-F5344CB8AC3E}">
        <p14:creationId xmlns:p14="http://schemas.microsoft.com/office/powerpoint/2010/main" val="750220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831" y="2239618"/>
            <a:ext cx="11276337" cy="4401205"/>
          </a:xfrm>
          <a:prstGeom prst="rect">
            <a:avLst/>
          </a:prstGeom>
        </p:spPr>
        <p:txBody>
          <a:bodyPr wrap="square">
            <a:spAutoFit/>
          </a:bodyPr>
          <a:lstStyle/>
          <a:p>
            <a:pPr marL="285750" indent="-285750">
              <a:buFont typeface="Arial" panose="020B0604020202020204" pitchFamily="34" charset="0"/>
              <a:buChar char="•"/>
            </a:pPr>
            <a:r>
              <a:rPr lang="en-US" sz="2800" dirty="0">
                <a:latin typeface="Times New Roman" pitchFamily="18" charset="0"/>
                <a:cs typeface="Times New Roman" pitchFamily="18" charset="0"/>
              </a:rPr>
              <a:t> Do not ignore abuse occurring in the church or home  </a:t>
            </a:r>
          </a:p>
          <a:p>
            <a:pPr marL="342900" indent="-342900">
              <a:buFont typeface="Arial" panose="020B0604020202020204" pitchFamily="34" charset="0"/>
              <a:buChar char="•"/>
            </a:pPr>
            <a:r>
              <a:rPr lang="en-US" sz="2800" dirty="0">
                <a:latin typeface="Times New Roman" pitchFamily="18" charset="0"/>
                <a:cs typeface="Times New Roman" pitchFamily="18" charset="0"/>
              </a:rPr>
              <a:t> Ask your pastor to present sermons that will educate members about various forms of abuse.</a:t>
            </a:r>
          </a:p>
          <a:p>
            <a:r>
              <a:rPr lang="en-US" sz="2800" dirty="0">
                <a:latin typeface="Times New Roman" pitchFamily="18" charset="0"/>
                <a:cs typeface="Times New Roman" pitchFamily="18" charset="0"/>
              </a:rPr>
              <a:t> </a:t>
            </a:r>
          </a:p>
          <a:p>
            <a:pPr marL="342900" indent="-342900">
              <a:buFont typeface="Arial" panose="020B0604020202020204" pitchFamily="34" charset="0"/>
              <a:buChar char="•"/>
            </a:pPr>
            <a:r>
              <a:rPr lang="en-US" sz="2800" dirty="0">
                <a:latin typeface="Times New Roman" pitchFamily="18" charset="0"/>
                <a:cs typeface="Times New Roman" pitchFamily="18" charset="0"/>
              </a:rPr>
              <a:t>When a crisis occurs in your church, be honest.  Secrecy only plays into the hand of the perpetrator</a:t>
            </a:r>
          </a:p>
          <a:p>
            <a:pPr marL="342900" indent="-342900">
              <a:buFont typeface="Arial" panose="020B0604020202020204" pitchFamily="34" charset="0"/>
              <a:buChar char="•"/>
            </a:pPr>
            <a:endParaRPr lang="en-US" sz="2800" dirty="0">
              <a:latin typeface="Times New Roman" pitchFamily="18" charset="0"/>
              <a:cs typeface="Times New Roman" pitchFamily="18" charset="0"/>
            </a:endParaRPr>
          </a:p>
          <a:p>
            <a:pPr marL="342900" indent="-342900">
              <a:buFont typeface="Arial" panose="020B0604020202020204" pitchFamily="34" charset="0"/>
              <a:buChar char="•"/>
            </a:pPr>
            <a:r>
              <a:rPr lang="en-US" sz="2800" dirty="0">
                <a:latin typeface="Times New Roman" pitchFamily="18" charset="0"/>
                <a:cs typeface="Times New Roman" pitchFamily="18" charset="0"/>
              </a:rPr>
              <a:t>Do not attempt to provide counseling or other services which lie beyond your own competence. Have a list of resources available for victims and perpetrators</a:t>
            </a:r>
            <a:r>
              <a:rPr lang="en-US" sz="2800" dirty="0"/>
              <a:t> </a:t>
            </a:r>
          </a:p>
        </p:txBody>
      </p:sp>
      <p:sp>
        <p:nvSpPr>
          <p:cNvPr id="2" name="Rectangle 1">
            <a:extLst>
              <a:ext uri="{FF2B5EF4-FFF2-40B4-BE49-F238E27FC236}">
                <a16:creationId xmlns:a16="http://schemas.microsoft.com/office/drawing/2014/main" id="{F83E5DE1-FCFB-4988-B06A-791FB0EE1669}"/>
              </a:ext>
            </a:extLst>
          </p:cNvPr>
          <p:cNvSpPr/>
          <p:nvPr/>
        </p:nvSpPr>
        <p:spPr>
          <a:xfrm>
            <a:off x="3100472" y="978212"/>
            <a:ext cx="5991064" cy="707886"/>
          </a:xfrm>
          <a:prstGeom prst="rect">
            <a:avLst/>
          </a:prstGeom>
        </p:spPr>
        <p:txBody>
          <a:bodyPr wrap="none">
            <a:spAutoFit/>
          </a:bodyPr>
          <a:lstStyle/>
          <a:p>
            <a:pPr algn="ctr"/>
            <a:r>
              <a:rPr lang="en-US" sz="4000" b="1" dirty="0">
                <a:solidFill>
                  <a:schemeClr val="bg1"/>
                </a:solidFill>
                <a:latin typeface="Times New Roman" pitchFamily="18" charset="0"/>
                <a:cs typeface="Times New Roman" pitchFamily="18" charset="0"/>
              </a:rPr>
              <a:t>What the Church Can Do!</a:t>
            </a:r>
            <a:endParaRPr lang="en-US" sz="4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712355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45476" y="211015"/>
            <a:ext cx="11258843" cy="6457071"/>
          </a:xfrm>
        </p:spPr>
        <p:txBody>
          <a:bodyPr>
            <a:normAutofit/>
          </a:bodyPr>
          <a:lstStyle/>
          <a:p>
            <a:pPr marL="0" indent="0">
              <a:buNone/>
            </a:pPr>
            <a:endParaRPr lang="en-US" i="1" dirty="0"/>
          </a:p>
          <a:p>
            <a:pPr marL="0" indent="0">
              <a:buNone/>
            </a:pPr>
            <a:endParaRPr lang="en-US" sz="2400" dirty="0">
              <a:solidFill>
                <a:schemeClr val="bg1"/>
              </a:solidFill>
              <a:latin typeface="Times New Roman" pitchFamily="18" charset="0"/>
              <a:cs typeface="Times New Roman" pitchFamily="18" charset="0"/>
            </a:endParaRPr>
          </a:p>
          <a:p>
            <a:pPr marL="0" indent="0" algn="ctr">
              <a:buNone/>
            </a:pPr>
            <a:r>
              <a:rPr lang="en-US" sz="4600" b="1" dirty="0">
                <a:solidFill>
                  <a:schemeClr val="bg1"/>
                </a:solidFill>
                <a:latin typeface="Times New Roman" pitchFamily="18" charset="0"/>
                <a:cs typeface="Times New Roman" pitchFamily="18" charset="0"/>
              </a:rPr>
              <a:t>What is Domestic Violence?</a:t>
            </a:r>
          </a:p>
          <a:p>
            <a:pPr marL="0" indent="0">
              <a:buNone/>
            </a:pPr>
            <a:endParaRPr lang="en-US" sz="2400" dirty="0">
              <a:solidFill>
                <a:schemeClr val="bg1"/>
              </a:solidFill>
              <a:latin typeface="Times New Roman" pitchFamily="18" charset="0"/>
              <a:cs typeface="Times New Roman" pitchFamily="18" charset="0"/>
            </a:endParaRPr>
          </a:p>
          <a:p>
            <a:pPr marL="0" indent="0">
              <a:buNone/>
            </a:pPr>
            <a:endParaRPr lang="en-US" sz="2400" dirty="0">
              <a:solidFill>
                <a:schemeClr val="bg1"/>
              </a:solidFill>
              <a:latin typeface="Times New Roman" pitchFamily="18" charset="0"/>
              <a:cs typeface="Times New Roman" pitchFamily="18" charset="0"/>
            </a:endParaRPr>
          </a:p>
          <a:p>
            <a:pPr marL="0" indent="0" algn="ctr">
              <a:buNone/>
            </a:pPr>
            <a:r>
              <a:rPr lang="en-US" sz="2600" b="1" dirty="0">
                <a:solidFill>
                  <a:schemeClr val="tx1"/>
                </a:solidFill>
                <a:latin typeface="Times New Roman" pitchFamily="18" charset="0"/>
                <a:cs typeface="Times New Roman" pitchFamily="18" charset="0"/>
              </a:rPr>
              <a:t>Addressing the spiritual component of domestic violence </a:t>
            </a:r>
          </a:p>
          <a:p>
            <a:pPr marL="0" indent="0" algn="ctr">
              <a:buNone/>
            </a:pPr>
            <a:r>
              <a:rPr lang="en-US" sz="2600" b="1" dirty="0">
                <a:solidFill>
                  <a:schemeClr val="tx1"/>
                </a:solidFill>
                <a:latin typeface="Times New Roman" pitchFamily="18" charset="0"/>
                <a:cs typeface="Times New Roman" pitchFamily="18" charset="0"/>
              </a:rPr>
              <a:t>allows us to:</a:t>
            </a:r>
          </a:p>
          <a:p>
            <a:pPr algn="ctr"/>
            <a:r>
              <a:rPr lang="en-US" sz="2600" b="1" dirty="0">
                <a:solidFill>
                  <a:schemeClr val="tx1"/>
                </a:solidFill>
                <a:latin typeface="Times New Roman" pitchFamily="18" charset="0"/>
                <a:cs typeface="Times New Roman" pitchFamily="18" charset="0"/>
              </a:rPr>
              <a:t> acknowledge the spiritual abuse that occurs in domestic violence </a:t>
            </a:r>
          </a:p>
          <a:p>
            <a:pPr algn="ctr"/>
            <a:r>
              <a:rPr lang="en-US" sz="2600" b="1" dirty="0">
                <a:solidFill>
                  <a:schemeClr val="tx1"/>
                </a:solidFill>
                <a:latin typeface="Times New Roman" pitchFamily="18" charset="0"/>
                <a:cs typeface="Times New Roman" pitchFamily="18" charset="0"/>
              </a:rPr>
              <a:t> and its effects on victims as well as perpetrators. </a:t>
            </a:r>
          </a:p>
          <a:p>
            <a:endParaRPr lang="en-US" sz="2600" b="1" dirty="0">
              <a:latin typeface="Times New Roman" pitchFamily="18" charset="0"/>
              <a:cs typeface="Times New Roman" pitchFamily="18" charset="0"/>
            </a:endParaRPr>
          </a:p>
          <a:p>
            <a:pPr marL="0" indent="0">
              <a:buNone/>
            </a:pPr>
            <a:endParaRPr lang="en-US" sz="2600" dirty="0">
              <a:solidFill>
                <a:schemeClr val="tx1"/>
              </a:solidFill>
              <a:latin typeface="Times New Roman" panose="02020603050405020304" pitchFamily="18" charset="0"/>
              <a:cs typeface="Times New Roman" panose="02020603050405020304" pitchFamily="18" charset="0"/>
            </a:endParaRPr>
          </a:p>
          <a:p>
            <a:endParaRPr lang="en-US" dirty="0"/>
          </a:p>
          <a:p>
            <a:pPr marL="45720" indent="0">
              <a:buNone/>
            </a:pPr>
            <a:endParaRPr lang="en-US" dirty="0"/>
          </a:p>
        </p:txBody>
      </p:sp>
    </p:spTree>
    <p:extLst>
      <p:ext uri="{BB962C8B-B14F-4D97-AF65-F5344CB8AC3E}">
        <p14:creationId xmlns:p14="http://schemas.microsoft.com/office/powerpoint/2010/main" val="3800558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831" y="2549128"/>
            <a:ext cx="11276337" cy="4308872"/>
          </a:xfrm>
          <a:prstGeom prst="rect">
            <a:avLst/>
          </a:prstGeom>
        </p:spPr>
        <p:txBody>
          <a:bodyPr wrap="square">
            <a:spAutoFit/>
          </a:bodyPr>
          <a:lstStyle/>
          <a:p>
            <a:pPr marL="342900" indent="-342900">
              <a:buFont typeface="Arial" panose="020B0604020202020204" pitchFamily="34" charset="0"/>
              <a:buChar char="•"/>
            </a:pPr>
            <a:r>
              <a:rPr lang="en-US" sz="3200" dirty="0">
                <a:latin typeface="Times New Roman" pitchFamily="18" charset="0"/>
                <a:cs typeface="Times New Roman" pitchFamily="18" charset="0"/>
              </a:rPr>
              <a:t>Avoid couple counseling.</a:t>
            </a:r>
          </a:p>
          <a:p>
            <a:r>
              <a:rPr lang="en-US" sz="3200" dirty="0">
                <a:latin typeface="Times New Roman" pitchFamily="18" charset="0"/>
                <a:cs typeface="Times New Roman" pitchFamily="18" charset="0"/>
              </a:rPr>
              <a:t> </a:t>
            </a:r>
          </a:p>
          <a:p>
            <a:pPr marL="457200" indent="-457200">
              <a:buFont typeface="Arial" panose="020B0604020202020204" pitchFamily="34" charset="0"/>
              <a:buChar char="•"/>
            </a:pPr>
            <a:r>
              <a:rPr lang="en-US" sz="3200" dirty="0">
                <a:latin typeface="Times New Roman" pitchFamily="18" charset="0"/>
                <a:cs typeface="Times New Roman" pitchFamily="18" charset="0"/>
              </a:rPr>
              <a:t>No matter what the position of the abuser, our primary obligation should be with the  safety and welfare of the victim.</a:t>
            </a:r>
          </a:p>
          <a:p>
            <a:r>
              <a:rPr lang="en-US" sz="3200" dirty="0">
                <a:latin typeface="Times New Roman" pitchFamily="18" charset="0"/>
                <a:cs typeface="Times New Roman" pitchFamily="18" charset="0"/>
              </a:rPr>
              <a:t> </a:t>
            </a:r>
          </a:p>
          <a:p>
            <a:pPr marL="457200" indent="-457200">
              <a:buFont typeface="Arial" panose="020B0604020202020204" pitchFamily="34" charset="0"/>
              <a:buChar char="•"/>
            </a:pPr>
            <a:r>
              <a:rPr lang="en-US" sz="3200" dirty="0">
                <a:latin typeface="Times New Roman" pitchFamily="18" charset="0"/>
                <a:cs typeface="Times New Roman" pitchFamily="18" charset="0"/>
              </a:rPr>
              <a:t>Hold the abuser accountable for his/her actions.  Refer to programs designed to assist perpetrators. </a:t>
            </a:r>
          </a:p>
          <a:p>
            <a:r>
              <a:rPr lang="en-US" sz="3200" dirty="0"/>
              <a:t> </a:t>
            </a:r>
          </a:p>
          <a:p>
            <a:r>
              <a:rPr lang="en-US" dirty="0"/>
              <a:t> </a:t>
            </a:r>
          </a:p>
        </p:txBody>
      </p:sp>
      <p:sp>
        <p:nvSpPr>
          <p:cNvPr id="2" name="Rectangle 1">
            <a:extLst>
              <a:ext uri="{FF2B5EF4-FFF2-40B4-BE49-F238E27FC236}">
                <a16:creationId xmlns:a16="http://schemas.microsoft.com/office/drawing/2014/main" id="{F83E5DE1-FCFB-4988-B06A-791FB0EE1669}"/>
              </a:ext>
            </a:extLst>
          </p:cNvPr>
          <p:cNvSpPr/>
          <p:nvPr/>
        </p:nvSpPr>
        <p:spPr>
          <a:xfrm>
            <a:off x="3100472" y="978212"/>
            <a:ext cx="5991064" cy="707886"/>
          </a:xfrm>
          <a:prstGeom prst="rect">
            <a:avLst/>
          </a:prstGeom>
        </p:spPr>
        <p:txBody>
          <a:bodyPr wrap="none">
            <a:spAutoFit/>
          </a:bodyPr>
          <a:lstStyle/>
          <a:p>
            <a:pPr algn="ctr"/>
            <a:r>
              <a:rPr lang="en-US" sz="4000" b="1" dirty="0">
                <a:solidFill>
                  <a:schemeClr val="bg1"/>
                </a:solidFill>
                <a:latin typeface="Times New Roman" pitchFamily="18" charset="0"/>
                <a:cs typeface="Times New Roman" pitchFamily="18" charset="0"/>
              </a:rPr>
              <a:t>What the Church Can Do!</a:t>
            </a:r>
            <a:endParaRPr lang="en-US" sz="4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241569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261" y="2445704"/>
            <a:ext cx="11113477" cy="4370427"/>
          </a:xfrm>
          <a:prstGeom prst="rect">
            <a:avLst/>
          </a:prstGeom>
        </p:spPr>
        <p:txBody>
          <a:bodyPr wrap="square">
            <a:spAutoFit/>
          </a:bodyPr>
          <a:lstStyle/>
          <a:p>
            <a:pPr marL="342900" indent="-342900">
              <a:buFont typeface="Arial" panose="020B0604020202020204" pitchFamily="34" charset="0"/>
              <a:buChar char="•"/>
            </a:pPr>
            <a:r>
              <a:rPr lang="en-US" sz="2800" dirty="0">
                <a:latin typeface="Times New Roman" pitchFamily="18" charset="0"/>
                <a:cs typeface="Times New Roman" pitchFamily="18" charset="0"/>
              </a:rPr>
              <a:t>Make the abuser accountable for HIS/HER abusive behavior</a:t>
            </a:r>
          </a:p>
          <a:p>
            <a:endParaRPr lang="en-US" sz="2800" dirty="0">
              <a:latin typeface="Times New Roman" pitchFamily="18" charset="0"/>
              <a:cs typeface="Times New Roman" pitchFamily="18" charset="0"/>
            </a:endParaRPr>
          </a:p>
          <a:p>
            <a:pPr marL="342900" indent="-342900">
              <a:buFont typeface="Arial" panose="020B0604020202020204" pitchFamily="34" charset="0"/>
              <a:buChar char="•"/>
            </a:pPr>
            <a:r>
              <a:rPr lang="en-US" sz="2800" dirty="0">
                <a:latin typeface="Times New Roman" pitchFamily="18" charset="0"/>
                <a:cs typeface="Times New Roman" pitchFamily="18" charset="0"/>
              </a:rPr>
              <a:t>Follow state laws related to reporting child abuse as well as domestic violence. </a:t>
            </a:r>
          </a:p>
          <a:p>
            <a:r>
              <a:rPr lang="en-US" sz="2800" dirty="0">
                <a:latin typeface="Times New Roman" pitchFamily="18" charset="0"/>
                <a:cs typeface="Times New Roman" pitchFamily="18" charset="0"/>
              </a:rPr>
              <a:t> </a:t>
            </a:r>
          </a:p>
          <a:p>
            <a:pPr marL="342900" indent="-342900">
              <a:buFont typeface="Arial" panose="020B0604020202020204" pitchFamily="34" charset="0"/>
              <a:buChar char="•"/>
            </a:pPr>
            <a:r>
              <a:rPr lang="en-US" sz="2800" dirty="0">
                <a:latin typeface="Times New Roman" pitchFamily="18" charset="0"/>
                <a:cs typeface="Times New Roman" pitchFamily="18" charset="0"/>
              </a:rPr>
              <a:t>Remember that it is your Christian duty to help save a soul rather than the church’s image.</a:t>
            </a:r>
          </a:p>
          <a:p>
            <a:endParaRPr lang="en-US" sz="2800" dirty="0">
              <a:latin typeface="Times New Roman" pitchFamily="18" charset="0"/>
              <a:cs typeface="Times New Roman" pitchFamily="18" charset="0"/>
            </a:endParaRPr>
          </a:p>
          <a:p>
            <a:pPr marL="342900" indent="-342900">
              <a:buFont typeface="Arial" panose="020B0604020202020204" pitchFamily="34" charset="0"/>
              <a:buChar char="•"/>
            </a:pPr>
            <a:r>
              <a:rPr lang="en-US" sz="2800" dirty="0">
                <a:latin typeface="Times New Roman" pitchFamily="18" charset="0"/>
                <a:cs typeface="Times New Roman" pitchFamily="18" charset="0"/>
              </a:rPr>
              <a:t>Assist in church/community education.</a:t>
            </a:r>
          </a:p>
          <a:p>
            <a:endParaRPr lang="en-US" sz="2600" dirty="0">
              <a:latin typeface="Times New Roman" pitchFamily="18" charset="0"/>
              <a:cs typeface="Times New Roman" pitchFamily="18" charset="0"/>
            </a:endParaRPr>
          </a:p>
        </p:txBody>
      </p:sp>
      <p:sp>
        <p:nvSpPr>
          <p:cNvPr id="2" name="Rectangle 1">
            <a:extLst>
              <a:ext uri="{FF2B5EF4-FFF2-40B4-BE49-F238E27FC236}">
                <a16:creationId xmlns:a16="http://schemas.microsoft.com/office/drawing/2014/main" id="{D73AD7B0-E302-4816-B94F-B90C4E415F1F}"/>
              </a:ext>
            </a:extLst>
          </p:cNvPr>
          <p:cNvSpPr/>
          <p:nvPr/>
        </p:nvSpPr>
        <p:spPr>
          <a:xfrm>
            <a:off x="2557130" y="911951"/>
            <a:ext cx="5991064" cy="707886"/>
          </a:xfrm>
          <a:prstGeom prst="rect">
            <a:avLst/>
          </a:prstGeom>
        </p:spPr>
        <p:txBody>
          <a:bodyPr wrap="none">
            <a:spAutoFit/>
          </a:bodyPr>
          <a:lstStyle/>
          <a:p>
            <a:pPr algn="ctr"/>
            <a:r>
              <a:rPr lang="en-US" sz="4000" b="1" dirty="0">
                <a:solidFill>
                  <a:schemeClr val="bg1"/>
                </a:solidFill>
                <a:latin typeface="Times New Roman" pitchFamily="18" charset="0"/>
                <a:cs typeface="Times New Roman" pitchFamily="18" charset="0"/>
              </a:rPr>
              <a:t>What the Church Can Do!</a:t>
            </a:r>
            <a:endParaRPr lang="en-US" sz="4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21039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261" y="2445704"/>
            <a:ext cx="11113477" cy="3539430"/>
          </a:xfrm>
          <a:prstGeom prst="rect">
            <a:avLst/>
          </a:prstGeom>
        </p:spPr>
        <p:txBody>
          <a:bodyPr wrap="square">
            <a:spAutoFit/>
          </a:bodyPr>
          <a:lstStyle/>
          <a:p>
            <a:pPr marL="342900" indent="-342900">
              <a:buFont typeface="Arial" panose="020B0604020202020204" pitchFamily="34" charset="0"/>
              <a:buChar char="•"/>
            </a:pPr>
            <a:r>
              <a:rPr lang="en-US" sz="2800" dirty="0">
                <a:latin typeface="Times New Roman" pitchFamily="18" charset="0"/>
                <a:cs typeface="Times New Roman" pitchFamily="18" charset="0"/>
              </a:rPr>
              <a:t>Instead of relocating a family dealing with domestic violence, facilitate professional assistance for all its members.  Without intervention, the problem of domestic violence will be transferred to a new location</a:t>
            </a:r>
          </a:p>
          <a:p>
            <a:pPr marL="342900" indent="-342900">
              <a:buFont typeface="Arial" panose="020B0604020202020204" pitchFamily="34" charset="0"/>
              <a:buChar char="•"/>
            </a:pPr>
            <a:endParaRPr lang="en-US" sz="2800" dirty="0">
              <a:latin typeface="Times New Roman" pitchFamily="18" charset="0"/>
              <a:cs typeface="Times New Roman" pitchFamily="18" charset="0"/>
            </a:endParaRPr>
          </a:p>
          <a:p>
            <a:pPr marL="342900" indent="-342900">
              <a:buFont typeface="Arial" panose="020B0604020202020204" pitchFamily="34" charset="0"/>
              <a:buChar char="•"/>
            </a:pPr>
            <a:r>
              <a:rPr lang="en-US" sz="2800" dirty="0">
                <a:latin typeface="Times New Roman" pitchFamily="18" charset="0"/>
                <a:cs typeface="Times New Roman" pitchFamily="18" charset="0"/>
              </a:rPr>
              <a:t>Financially support programs and services that provide safety and support for victims.</a:t>
            </a:r>
          </a:p>
          <a:p>
            <a:r>
              <a:rPr lang="en-US" sz="2800" dirty="0">
                <a:latin typeface="Times New Roman" pitchFamily="18" charset="0"/>
                <a:cs typeface="Times New Roman" pitchFamily="18" charset="0"/>
              </a:rPr>
              <a:t> </a:t>
            </a:r>
          </a:p>
          <a:p>
            <a:pPr marL="342900" indent="-342900">
              <a:buFont typeface="Arial" panose="020B0604020202020204" pitchFamily="34" charset="0"/>
              <a:buChar char="•"/>
            </a:pPr>
            <a:r>
              <a:rPr lang="en-US" sz="2800" dirty="0">
                <a:latin typeface="Times New Roman" pitchFamily="18" charset="0"/>
                <a:cs typeface="Times New Roman" pitchFamily="18" charset="0"/>
              </a:rPr>
              <a:t>Be willing to make resources available to victims as well as abusers</a:t>
            </a:r>
          </a:p>
        </p:txBody>
      </p:sp>
      <p:sp>
        <p:nvSpPr>
          <p:cNvPr id="2" name="Rectangle 1">
            <a:extLst>
              <a:ext uri="{FF2B5EF4-FFF2-40B4-BE49-F238E27FC236}">
                <a16:creationId xmlns:a16="http://schemas.microsoft.com/office/drawing/2014/main" id="{D73AD7B0-E302-4816-B94F-B90C4E415F1F}"/>
              </a:ext>
            </a:extLst>
          </p:cNvPr>
          <p:cNvSpPr/>
          <p:nvPr/>
        </p:nvSpPr>
        <p:spPr>
          <a:xfrm>
            <a:off x="2557130" y="911951"/>
            <a:ext cx="5991064" cy="707886"/>
          </a:xfrm>
          <a:prstGeom prst="rect">
            <a:avLst/>
          </a:prstGeom>
        </p:spPr>
        <p:txBody>
          <a:bodyPr wrap="none">
            <a:spAutoFit/>
          </a:bodyPr>
          <a:lstStyle/>
          <a:p>
            <a:pPr algn="ctr"/>
            <a:r>
              <a:rPr lang="en-US" sz="4000" b="1" dirty="0">
                <a:solidFill>
                  <a:schemeClr val="bg1"/>
                </a:solidFill>
                <a:latin typeface="Times New Roman" pitchFamily="18" charset="0"/>
                <a:cs typeface="Times New Roman" pitchFamily="18" charset="0"/>
              </a:rPr>
              <a:t>What the Church Can Do!</a:t>
            </a:r>
            <a:endParaRPr lang="en-US" sz="4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569561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04CEE6-A4C5-4EB1-B391-30F9C7ABDFBE}"/>
              </a:ext>
            </a:extLst>
          </p:cNvPr>
          <p:cNvSpPr>
            <a:spLocks noGrp="1"/>
          </p:cNvSpPr>
          <p:nvPr>
            <p:ph sz="quarter" idx="13"/>
          </p:nvPr>
        </p:nvSpPr>
        <p:spPr>
          <a:xfrm>
            <a:off x="858234" y="2414545"/>
            <a:ext cx="11117943" cy="5204823"/>
          </a:xfrm>
        </p:spPr>
        <p:txBody>
          <a:bodyPr>
            <a:normAutofit/>
          </a:bodyPr>
          <a:lstStyle/>
          <a:p>
            <a:pPr marL="45720" indent="0">
              <a:buNone/>
            </a:pPr>
            <a:r>
              <a:rPr lang="en-US" sz="2800" dirty="0">
                <a:solidFill>
                  <a:schemeClr val="tx1"/>
                </a:solidFill>
                <a:latin typeface="Times New Roman" pitchFamily="18" charset="0"/>
                <a:cs typeface="Times New Roman" pitchFamily="18" charset="0"/>
              </a:rPr>
              <a:t>“If the church is to be truly pro-life, how can it help but champion the cause of battered women?  Being pro-life requires opposing abortion; it means taking a stance against all which stifles life and personhood.  To be pro-life is to be for life.  And violence by husband toward his wife (or wife toward husband) is one obvious offence to the integrity of human life.  </a:t>
            </a:r>
            <a:r>
              <a:rPr lang="en-US" sz="2800" b="1" dirty="0">
                <a:solidFill>
                  <a:schemeClr val="tx1"/>
                </a:solidFill>
                <a:latin typeface="Times New Roman" pitchFamily="18" charset="0"/>
                <a:cs typeface="Times New Roman" pitchFamily="18" charset="0"/>
              </a:rPr>
              <a:t>The life of any individual cannot be sustained - body, soul and spirit when it is destroyed by violence, domination, fear and threat</a:t>
            </a:r>
            <a:r>
              <a:rPr lang="en-US" sz="2800" b="1" i="1" dirty="0">
                <a:solidFill>
                  <a:schemeClr val="tx1"/>
                </a:solidFill>
                <a:latin typeface="Times New Roman" pitchFamily="18" charset="0"/>
                <a:cs typeface="Times New Roman" pitchFamily="18" charset="0"/>
              </a:rPr>
              <a:t>.”  </a:t>
            </a:r>
          </a:p>
          <a:p>
            <a:pPr marL="45720" indent="0">
              <a:buNone/>
            </a:pPr>
            <a:r>
              <a:rPr lang="en-US" sz="2000" b="1" i="1" dirty="0">
                <a:solidFill>
                  <a:schemeClr val="tx1"/>
                </a:solidFill>
                <a:latin typeface="Times New Roman" pitchFamily="18" charset="0"/>
                <a:cs typeface="Times New Roman" pitchFamily="18" charset="0"/>
              </a:rPr>
              <a:t>-</a:t>
            </a:r>
            <a:r>
              <a:rPr lang="en-US" sz="2000" dirty="0">
                <a:solidFill>
                  <a:schemeClr val="tx1"/>
                </a:solidFill>
                <a:latin typeface="Times New Roman" pitchFamily="18" charset="0"/>
                <a:cs typeface="Times New Roman" pitchFamily="18" charset="0"/>
              </a:rPr>
              <a:t>Battered Into Submission p. 128</a:t>
            </a:r>
            <a:r>
              <a:rPr lang="en-US" sz="2000" i="1" dirty="0">
                <a:solidFill>
                  <a:schemeClr val="tx1"/>
                </a:solidFill>
                <a:latin typeface="Times New Roman" pitchFamily="18" charset="0"/>
                <a:cs typeface="Times New Roman" pitchFamily="18" charset="0"/>
              </a:rPr>
              <a:t>.</a:t>
            </a:r>
            <a:endParaRPr lang="en-US" sz="2000" dirty="0">
              <a:solidFill>
                <a:schemeClr val="tx1"/>
              </a:solidFill>
              <a:latin typeface="Times New Roman" pitchFamily="18" charset="0"/>
              <a:cs typeface="Times New Roman" pitchFamily="18" charset="0"/>
            </a:endParaRPr>
          </a:p>
          <a:p>
            <a:pPr marL="45720" indent="0">
              <a:buNone/>
            </a:pPr>
            <a:endParaRPr lang="en-US" sz="2000" dirty="0">
              <a:solidFill>
                <a:schemeClr val="tx1"/>
              </a:solidFill>
              <a:latin typeface="Times New Roman" pitchFamily="18" charset="0"/>
              <a:cs typeface="Times New Roman" pitchFamily="18" charset="0"/>
            </a:endParaRPr>
          </a:p>
          <a:p>
            <a:pPr marL="45720" indent="0">
              <a:buNone/>
            </a:pPr>
            <a:endParaRPr lang="en-US" dirty="0"/>
          </a:p>
        </p:txBody>
      </p:sp>
      <p:sp>
        <p:nvSpPr>
          <p:cNvPr id="2" name="Rectangle 1">
            <a:extLst>
              <a:ext uri="{FF2B5EF4-FFF2-40B4-BE49-F238E27FC236}">
                <a16:creationId xmlns:a16="http://schemas.microsoft.com/office/drawing/2014/main" id="{0C26AC1A-36D5-43C0-B6A3-28B0B0637AC1}"/>
              </a:ext>
            </a:extLst>
          </p:cNvPr>
          <p:cNvSpPr/>
          <p:nvPr/>
        </p:nvSpPr>
        <p:spPr>
          <a:xfrm>
            <a:off x="2529835" y="964960"/>
            <a:ext cx="6151684" cy="707886"/>
          </a:xfrm>
          <a:prstGeom prst="rect">
            <a:avLst/>
          </a:prstGeom>
        </p:spPr>
        <p:txBody>
          <a:bodyPr wrap="none">
            <a:spAutoFit/>
          </a:bodyPr>
          <a:lstStyle/>
          <a:p>
            <a:pPr algn="ctr"/>
            <a:r>
              <a:rPr lang="en-US" sz="4000" b="1" dirty="0">
                <a:solidFill>
                  <a:schemeClr val="bg1"/>
                </a:solidFill>
                <a:latin typeface="Times New Roman" pitchFamily="18" charset="0"/>
                <a:cs typeface="Times New Roman" pitchFamily="18" charset="0"/>
              </a:rPr>
              <a:t>What The Church Can Do!</a:t>
            </a:r>
            <a:endParaRPr lang="en-US" sz="4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436343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5746" y="642220"/>
            <a:ext cx="11113477" cy="1323439"/>
          </a:xfrm>
          <a:prstGeom prst="rect">
            <a:avLst/>
          </a:prstGeom>
        </p:spPr>
        <p:txBody>
          <a:bodyPr wrap="square">
            <a:spAutoFit/>
          </a:bodyPr>
          <a:lstStyle/>
          <a:p>
            <a:pPr algn="ctr"/>
            <a:r>
              <a:rPr lang="en-US" sz="4000" b="1" dirty="0">
                <a:solidFill>
                  <a:schemeClr val="bg1"/>
                </a:solidFill>
                <a:latin typeface="Times New Roman" pitchFamily="18" charset="0"/>
                <a:cs typeface="Times New Roman" pitchFamily="18" charset="0"/>
              </a:rPr>
              <a:t>A Comprehensive/</a:t>
            </a:r>
          </a:p>
          <a:p>
            <a:pPr algn="ctr"/>
            <a:r>
              <a:rPr lang="en-US" sz="4000" b="1" dirty="0">
                <a:solidFill>
                  <a:schemeClr val="bg1"/>
                </a:solidFill>
                <a:latin typeface="Times New Roman" pitchFamily="18" charset="0"/>
                <a:cs typeface="Times New Roman" pitchFamily="18" charset="0"/>
              </a:rPr>
              <a:t>Community Response</a:t>
            </a:r>
            <a:endParaRPr lang="en-US" sz="3200" dirty="0">
              <a:latin typeface="Times New Roman" pitchFamily="18" charset="0"/>
              <a:cs typeface="Times New Roman" pitchFamily="18" charset="0"/>
            </a:endParaRPr>
          </a:p>
        </p:txBody>
      </p:sp>
      <p:sp>
        <p:nvSpPr>
          <p:cNvPr id="5" name="Rectangle 4"/>
          <p:cNvSpPr/>
          <p:nvPr/>
        </p:nvSpPr>
        <p:spPr>
          <a:xfrm>
            <a:off x="948448" y="2440297"/>
            <a:ext cx="10587060" cy="4708981"/>
          </a:xfrm>
          <a:prstGeom prst="rect">
            <a:avLst/>
          </a:prstGeom>
        </p:spPr>
        <p:txBody>
          <a:bodyPr wrap="square">
            <a:spAutoFit/>
          </a:bodyPr>
          <a:lstStyle/>
          <a:p>
            <a:r>
              <a:rPr lang="en-US" sz="2400" dirty="0">
                <a:latin typeface="Times New Roman" pitchFamily="18" charset="0"/>
                <a:cs typeface="Times New Roman" pitchFamily="18" charset="0"/>
              </a:rPr>
              <a:t>“The crisis of Family violence affects people </a:t>
            </a:r>
            <a:r>
              <a:rPr lang="en-US" sz="2400" b="1" dirty="0">
                <a:latin typeface="Times New Roman" pitchFamily="18" charset="0"/>
                <a:cs typeface="Times New Roman" pitchFamily="18" charset="0"/>
              </a:rPr>
              <a:t>physically, psychologically, and spiritually.</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Each of these dimensions must be addressed, both for victims and for those in the family who abuse them</a:t>
            </a:r>
            <a:r>
              <a:rPr lang="en-US" sz="2400" dirty="0">
                <a:latin typeface="Times New Roman" pitchFamily="18" charset="0"/>
                <a:cs typeface="Times New Roman" pitchFamily="18" charset="0"/>
              </a:rPr>
              <a:t>.  Approached from either a secular or religious perspective alone, certain needs and issues tend to be disregarded.  This reflects a serious lack of understanding of the nature of family violence and its impact on people’s lives.  </a:t>
            </a:r>
            <a:r>
              <a:rPr lang="en-US" sz="2400" b="1" dirty="0">
                <a:latin typeface="Times New Roman" pitchFamily="18" charset="0"/>
                <a:cs typeface="Times New Roman" pitchFamily="18" charset="0"/>
              </a:rPr>
              <a:t>Treatment of families experiencing violence and abuse requires integrating the needs of the whole person.  Thus, the importance of developing a shared understanding and cooperation between secular and religious helpers to deal with family violence cannot be emphasized too strongly</a:t>
            </a:r>
            <a:r>
              <a:rPr lang="en-US" sz="2400" dirty="0">
                <a:latin typeface="Times New Roman" pitchFamily="18" charset="0"/>
                <a:cs typeface="Times New Roman" pitchFamily="18" charset="0"/>
              </a:rPr>
              <a:t>.”</a:t>
            </a:r>
            <a:r>
              <a:rPr lang="en-US" sz="2400" baseline="30000" dirty="0">
                <a:latin typeface="Times New Roman" pitchFamily="18" charset="0"/>
                <a:cs typeface="Times New Roman" pitchFamily="18" charset="0"/>
              </a:rPr>
              <a:t>  </a:t>
            </a:r>
            <a:r>
              <a:rPr lang="en-US" baseline="30000" dirty="0">
                <a:latin typeface="Times New Roman" pitchFamily="18" charset="0"/>
                <a:cs typeface="Times New Roman" pitchFamily="18" charset="0"/>
              </a:rPr>
              <a:t>-</a:t>
            </a:r>
            <a:r>
              <a:rPr lang="en-US" dirty="0">
                <a:latin typeface="Times New Roman" pitchFamily="18" charset="0"/>
                <a:cs typeface="Times New Roman" pitchFamily="18" charset="0"/>
              </a:rPr>
              <a:t>Marie M. Fortune, an ordained minister in the United Church of Christ, and Director of Faith Trust Institute. </a:t>
            </a:r>
          </a:p>
          <a:p>
            <a:r>
              <a:rPr lang="en-US" sz="2400" dirty="0"/>
              <a:t> </a:t>
            </a:r>
          </a:p>
          <a:p>
            <a:r>
              <a:rPr lang="en-US" dirty="0"/>
              <a:t> </a:t>
            </a:r>
          </a:p>
        </p:txBody>
      </p:sp>
    </p:spTree>
    <p:extLst>
      <p:ext uri="{BB962C8B-B14F-4D97-AF65-F5344CB8AC3E}">
        <p14:creationId xmlns:p14="http://schemas.microsoft.com/office/powerpoint/2010/main" val="2474636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AE681C-198C-43A6-9677-6406164112C6}"/>
              </a:ext>
            </a:extLst>
          </p:cNvPr>
          <p:cNvSpPr>
            <a:spLocks noGrp="1"/>
          </p:cNvSpPr>
          <p:nvPr>
            <p:ph sz="quarter" idx="13"/>
          </p:nvPr>
        </p:nvSpPr>
        <p:spPr>
          <a:xfrm>
            <a:off x="1378226" y="2458076"/>
            <a:ext cx="9435548" cy="3474720"/>
          </a:xfrm>
        </p:spPr>
        <p:txBody>
          <a:bodyPr>
            <a:noAutofit/>
          </a:bodyPr>
          <a:lstStyle/>
          <a:p>
            <a:pPr marL="45720" indent="0" algn="ctr">
              <a:buNone/>
            </a:pPr>
            <a:r>
              <a:rPr lang="en-US" sz="3600" dirty="0">
                <a:solidFill>
                  <a:schemeClr val="tx1"/>
                </a:solidFill>
                <a:latin typeface="Times New Roman" panose="02020603050405020304" pitchFamily="18" charset="0"/>
                <a:cs typeface="Times New Roman" panose="02020603050405020304" pitchFamily="18" charset="0"/>
              </a:rPr>
              <a:t>He has shown you, O mankind, what is good. </a:t>
            </a:r>
          </a:p>
          <a:p>
            <a:pPr marL="45720" indent="0" algn="ctr">
              <a:buNone/>
            </a:pPr>
            <a:r>
              <a:rPr lang="en-US" sz="3600" dirty="0">
                <a:solidFill>
                  <a:schemeClr val="tx1"/>
                </a:solidFill>
                <a:latin typeface="Times New Roman" panose="02020603050405020304" pitchFamily="18" charset="0"/>
                <a:cs typeface="Times New Roman" panose="02020603050405020304" pitchFamily="18" charset="0"/>
              </a:rPr>
              <a:t>And what does the LORD require of you:</a:t>
            </a:r>
          </a:p>
          <a:p>
            <a:pPr marL="45720" indent="0" algn="ctr">
              <a:buNone/>
            </a:pPr>
            <a:r>
              <a:rPr lang="en-US" sz="3600" dirty="0">
                <a:latin typeface="Times New Roman" panose="02020603050405020304" pitchFamily="18" charset="0"/>
                <a:cs typeface="Times New Roman" panose="02020603050405020304" pitchFamily="18" charset="0"/>
              </a:rPr>
              <a:t> </a:t>
            </a:r>
            <a:r>
              <a:rPr lang="en-US" sz="3600" dirty="0">
                <a:solidFill>
                  <a:schemeClr val="tx1"/>
                </a:solidFill>
                <a:latin typeface="Times New Roman" panose="02020603050405020304" pitchFamily="18" charset="0"/>
                <a:cs typeface="Times New Roman" panose="02020603050405020304" pitchFamily="18" charset="0"/>
              </a:rPr>
              <a:t>but</a:t>
            </a:r>
            <a:r>
              <a:rPr lang="en-US" sz="3600" dirty="0">
                <a:latin typeface="Times New Roman" panose="02020603050405020304" pitchFamily="18" charset="0"/>
                <a:cs typeface="Times New Roman" panose="02020603050405020304" pitchFamily="18" charset="0"/>
              </a:rPr>
              <a:t> </a:t>
            </a:r>
            <a:r>
              <a:rPr lang="en-US" sz="3600" b="1" dirty="0">
                <a:solidFill>
                  <a:srgbClr val="C00000"/>
                </a:solidFill>
                <a:latin typeface="Times New Roman" panose="02020603050405020304" pitchFamily="18" charset="0"/>
                <a:cs typeface="Times New Roman" panose="02020603050405020304" pitchFamily="18" charset="0"/>
              </a:rPr>
              <a:t>to act justly</a:t>
            </a:r>
            <a:r>
              <a:rPr lang="en-US" sz="3600" b="1" dirty="0">
                <a:latin typeface="Times New Roman" panose="02020603050405020304" pitchFamily="18" charset="0"/>
                <a:cs typeface="Times New Roman" panose="02020603050405020304" pitchFamily="18" charset="0"/>
              </a:rPr>
              <a:t>, </a:t>
            </a:r>
          </a:p>
          <a:p>
            <a:pPr marL="45720" indent="0" algn="ctr">
              <a:buNone/>
            </a:pPr>
            <a:r>
              <a:rPr lang="en-US" sz="3600" dirty="0">
                <a:solidFill>
                  <a:schemeClr val="tx1"/>
                </a:solidFill>
                <a:latin typeface="Times New Roman" panose="02020603050405020304" pitchFamily="18" charset="0"/>
                <a:cs typeface="Times New Roman" panose="02020603050405020304" pitchFamily="18" charset="0"/>
              </a:rPr>
              <a:t>to</a:t>
            </a:r>
            <a:r>
              <a:rPr lang="en-US" sz="3600" b="1" dirty="0">
                <a:latin typeface="Times New Roman" panose="02020603050405020304" pitchFamily="18" charset="0"/>
                <a:cs typeface="Times New Roman" panose="02020603050405020304" pitchFamily="18" charset="0"/>
              </a:rPr>
              <a:t> </a:t>
            </a:r>
            <a:r>
              <a:rPr lang="en-US" sz="3600" b="1" dirty="0">
                <a:solidFill>
                  <a:srgbClr val="C00000"/>
                </a:solidFill>
                <a:latin typeface="Times New Roman" panose="02020603050405020304" pitchFamily="18" charset="0"/>
                <a:cs typeface="Times New Roman" panose="02020603050405020304" pitchFamily="18" charset="0"/>
              </a:rPr>
              <a:t>love mercy</a:t>
            </a:r>
            <a:r>
              <a:rPr lang="en-US" sz="3600" b="1" dirty="0">
                <a:latin typeface="Times New Roman" panose="02020603050405020304" pitchFamily="18" charset="0"/>
                <a:cs typeface="Times New Roman" panose="02020603050405020304" pitchFamily="18" charset="0"/>
              </a:rPr>
              <a:t>, </a:t>
            </a:r>
          </a:p>
          <a:p>
            <a:pPr marL="45720" indent="0" algn="ctr">
              <a:buNone/>
            </a:pPr>
            <a:r>
              <a:rPr lang="en-US" sz="3600" dirty="0">
                <a:solidFill>
                  <a:schemeClr val="tx1"/>
                </a:solidFill>
                <a:latin typeface="Times New Roman" panose="02020603050405020304" pitchFamily="18" charset="0"/>
                <a:cs typeface="Times New Roman" panose="02020603050405020304" pitchFamily="18" charset="0"/>
              </a:rPr>
              <a:t>and</a:t>
            </a:r>
            <a:r>
              <a:rPr lang="en-US" sz="3600" dirty="0">
                <a:latin typeface="Times New Roman" panose="02020603050405020304" pitchFamily="18" charset="0"/>
                <a:cs typeface="Times New Roman" panose="02020603050405020304" pitchFamily="18" charset="0"/>
              </a:rPr>
              <a:t> </a:t>
            </a:r>
            <a:r>
              <a:rPr lang="en-US" sz="3600" b="1" dirty="0">
                <a:solidFill>
                  <a:srgbClr val="C00000"/>
                </a:solidFill>
                <a:latin typeface="Times New Roman" panose="02020603050405020304" pitchFamily="18" charset="0"/>
                <a:cs typeface="Times New Roman" panose="02020603050405020304" pitchFamily="18" charset="0"/>
              </a:rPr>
              <a:t>to walk humbly with your God</a:t>
            </a:r>
            <a:r>
              <a:rPr lang="en-US" sz="3600" dirty="0">
                <a:latin typeface="Times New Roman" panose="02020603050405020304" pitchFamily="18" charset="0"/>
                <a:cs typeface="Times New Roman" panose="02020603050405020304" pitchFamily="18" charset="0"/>
              </a:rPr>
              <a:t>?</a:t>
            </a:r>
          </a:p>
          <a:p>
            <a:pPr marL="45720" indent="0" algn="ctr">
              <a:buNone/>
            </a:pPr>
            <a:r>
              <a:rPr lang="en-US" sz="36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Micah 6:8, Berean Study Bible</a:t>
            </a:r>
          </a:p>
        </p:txBody>
      </p:sp>
      <p:sp>
        <p:nvSpPr>
          <p:cNvPr id="2" name="Rectangle 1">
            <a:extLst>
              <a:ext uri="{FF2B5EF4-FFF2-40B4-BE49-F238E27FC236}">
                <a16:creationId xmlns:a16="http://schemas.microsoft.com/office/drawing/2014/main" id="{CC409FCB-281B-4DB4-B297-4994D4474911}"/>
              </a:ext>
            </a:extLst>
          </p:cNvPr>
          <p:cNvSpPr/>
          <p:nvPr/>
        </p:nvSpPr>
        <p:spPr>
          <a:xfrm>
            <a:off x="3625091" y="1031221"/>
            <a:ext cx="4676794" cy="707886"/>
          </a:xfrm>
          <a:prstGeom prst="rect">
            <a:avLst/>
          </a:prstGeom>
        </p:spPr>
        <p:txBody>
          <a:bodyPr wrap="none">
            <a:spAutoFit/>
          </a:bodyPr>
          <a:lstStyle/>
          <a:p>
            <a:pPr algn="ctr"/>
            <a:r>
              <a:rPr lang="en-US" sz="4000" b="1" dirty="0">
                <a:solidFill>
                  <a:schemeClr val="bg1"/>
                </a:solidFill>
                <a:latin typeface="Times New Roman" pitchFamily="18" charset="0"/>
                <a:cs typeface="Times New Roman" pitchFamily="18" charset="0"/>
              </a:rPr>
              <a:t>God’s Requirements</a:t>
            </a:r>
            <a:endParaRPr lang="en-US" sz="4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284740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0307" y="1088074"/>
            <a:ext cx="11594123" cy="2492990"/>
          </a:xfrm>
          <a:prstGeom prst="rect">
            <a:avLst/>
          </a:prstGeom>
        </p:spPr>
        <p:txBody>
          <a:bodyPr wrap="square">
            <a:spAutoFit/>
          </a:bodyPr>
          <a:lstStyle/>
          <a:p>
            <a:pPr algn="ctr"/>
            <a:r>
              <a:rPr lang="en-US" sz="4000" b="1" dirty="0">
                <a:solidFill>
                  <a:schemeClr val="bg1"/>
                </a:solidFill>
                <a:latin typeface="Times New Roman" pitchFamily="18" charset="0"/>
                <a:cs typeface="Times New Roman" pitchFamily="18" charset="0"/>
              </a:rPr>
              <a:t>Domestic Abuse:</a:t>
            </a:r>
          </a:p>
          <a:p>
            <a:pPr algn="ctr"/>
            <a:r>
              <a:rPr lang="en-US" sz="4000" b="1" i="1" dirty="0">
                <a:solidFill>
                  <a:schemeClr val="bg1"/>
                </a:solidFill>
                <a:latin typeface="Times New Roman" pitchFamily="18" charset="0"/>
                <a:cs typeface="Times New Roman" pitchFamily="18" charset="0"/>
              </a:rPr>
              <a:t>Root Causes of Unhealthy Relationships</a:t>
            </a:r>
          </a:p>
          <a:p>
            <a:pPr algn="ctr"/>
            <a:endParaRPr lang="en-US" sz="2800" i="1" dirty="0">
              <a:solidFill>
                <a:schemeClr val="bg1"/>
              </a:solidFill>
              <a:latin typeface="Times New Roman" pitchFamily="18" charset="0"/>
              <a:cs typeface="Times New Roman" pitchFamily="18" charset="0"/>
            </a:endParaRPr>
          </a:p>
          <a:p>
            <a:pPr algn="ctr"/>
            <a:r>
              <a:rPr lang="en-US" sz="2800" i="1" dirty="0">
                <a:solidFill>
                  <a:schemeClr val="bg1"/>
                </a:solidFill>
                <a:latin typeface="Times New Roman" pitchFamily="18" charset="0"/>
                <a:cs typeface="Times New Roman" pitchFamily="18" charset="0"/>
              </a:rPr>
              <a:t>Presented by</a:t>
            </a:r>
          </a:p>
          <a:p>
            <a:pPr algn="ctr"/>
            <a:r>
              <a:rPr lang="en-US" sz="2000" i="1" dirty="0">
                <a:solidFill>
                  <a:schemeClr val="bg1"/>
                </a:solidFill>
                <a:latin typeface="Times New Roman" pitchFamily="18" charset="0"/>
                <a:cs typeface="Times New Roman" pitchFamily="18" charset="0"/>
              </a:rPr>
              <a:t>Mable Dunbar</a:t>
            </a:r>
          </a:p>
        </p:txBody>
      </p:sp>
      <p:pic>
        <p:nvPicPr>
          <p:cNvPr id="3" name="Picture 5" descr="Image result for women's healing and empowerment network transparent logo">
            <a:extLst>
              <a:ext uri="{FF2B5EF4-FFF2-40B4-BE49-F238E27FC236}">
                <a16:creationId xmlns:a16="http://schemas.microsoft.com/office/drawing/2014/main" id="{E43F57D2-A3B4-4109-BB38-BC4099985C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971" y="3983328"/>
            <a:ext cx="2879499" cy="1786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659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572FA-E41F-4EFA-A297-FE0D17D99663}"/>
              </a:ext>
            </a:extLst>
          </p:cNvPr>
          <p:cNvSpPr>
            <a:spLocks noGrp="1"/>
          </p:cNvSpPr>
          <p:nvPr>
            <p:ph type="title"/>
          </p:nvPr>
        </p:nvSpPr>
        <p:spPr/>
        <p:txBody>
          <a:bodyPr/>
          <a:lstStyle/>
          <a:p>
            <a:pPr algn="ctr"/>
            <a:r>
              <a:rPr lang="en-US" sz="4000" b="1" dirty="0">
                <a:latin typeface="Times New Roman" panose="02020603050405020304" pitchFamily="18" charset="0"/>
                <a:cs typeface="Times New Roman" panose="02020603050405020304" pitchFamily="18" charset="0"/>
              </a:rPr>
              <a:t>Disclaimer</a:t>
            </a:r>
          </a:p>
        </p:txBody>
      </p:sp>
      <p:sp>
        <p:nvSpPr>
          <p:cNvPr id="4" name="Rectangle 3">
            <a:extLst>
              <a:ext uri="{FF2B5EF4-FFF2-40B4-BE49-F238E27FC236}">
                <a16:creationId xmlns:a16="http://schemas.microsoft.com/office/drawing/2014/main" id="{166F082E-1940-45B3-8DC3-C28DEE0060E9}"/>
              </a:ext>
            </a:extLst>
          </p:cNvPr>
          <p:cNvSpPr/>
          <p:nvPr/>
        </p:nvSpPr>
        <p:spPr>
          <a:xfrm>
            <a:off x="1154954" y="2034827"/>
            <a:ext cx="10210699" cy="5078313"/>
          </a:xfrm>
          <a:prstGeom prst="rect">
            <a:avLst/>
          </a:prstGeom>
        </p:spPr>
        <p:txBody>
          <a:bodyPr wrap="square">
            <a:spAutoFit/>
          </a:bodyPr>
          <a:lstStyle/>
          <a:p>
            <a:endParaRPr lang="en-US" sz="3600" dirty="0">
              <a:solidFill>
                <a:srgbClr val="333333"/>
              </a:solidFill>
              <a:latin typeface="Verdana" panose="020B0604030504040204" pitchFamily="34" charset="0"/>
            </a:endParaRPr>
          </a:p>
          <a:p>
            <a:pPr algn="ctr"/>
            <a:r>
              <a:rPr lang="en-US" sz="3600" b="1" dirty="0">
                <a:latin typeface="Times New Roman" panose="02020603050405020304" pitchFamily="18" charset="0"/>
                <a:cs typeface="Times New Roman" panose="02020603050405020304" pitchFamily="18" charset="0"/>
              </a:rPr>
              <a:t>Victim:  </a:t>
            </a:r>
            <a:r>
              <a:rPr lang="en-US" sz="3600" dirty="0">
                <a:latin typeface="Times New Roman" panose="02020603050405020304" pitchFamily="18" charset="0"/>
                <a:cs typeface="Times New Roman" panose="02020603050405020304" pitchFamily="18" charset="0"/>
              </a:rPr>
              <a:t>She, abused, survivor, her</a:t>
            </a:r>
          </a:p>
          <a:p>
            <a:pPr algn="ctr"/>
            <a:r>
              <a:rPr lang="en-US" sz="3600" b="1" dirty="0">
                <a:latin typeface="Times New Roman" panose="02020603050405020304" pitchFamily="18" charset="0"/>
                <a:cs typeface="Times New Roman" panose="02020603050405020304" pitchFamily="18" charset="0"/>
              </a:rPr>
              <a:t>Abuser: </a:t>
            </a:r>
            <a:r>
              <a:rPr lang="en-US" sz="3600" dirty="0">
                <a:latin typeface="Times New Roman" panose="02020603050405020304" pitchFamily="18" charset="0"/>
                <a:cs typeface="Times New Roman" panose="02020603050405020304" pitchFamily="18" charset="0"/>
              </a:rPr>
              <a:t>He, Him, batterer, perpetrator</a:t>
            </a:r>
          </a:p>
          <a:p>
            <a:pPr algn="ctr"/>
            <a:endParaRPr lang="en-US" sz="3600" b="1" i="1" dirty="0">
              <a:latin typeface="Times New Roman" panose="02020603050405020304" pitchFamily="18" charset="0"/>
              <a:cs typeface="Times New Roman" panose="02020603050405020304" pitchFamily="18" charset="0"/>
            </a:endParaRPr>
          </a:p>
          <a:p>
            <a:pPr algn="ctr"/>
            <a:r>
              <a:rPr lang="en-US" sz="3600" b="1" dirty="0">
                <a:latin typeface="Times New Roman" panose="02020603050405020304" pitchFamily="18" charset="0"/>
                <a:cs typeface="Times New Roman" panose="02020603050405020304" pitchFamily="18" charset="0"/>
              </a:rPr>
              <a:t>ANYONE</a:t>
            </a:r>
            <a:r>
              <a:rPr lang="en-US" sz="3600" dirty="0">
                <a:latin typeface="Times New Roman" panose="02020603050405020304" pitchFamily="18" charset="0"/>
                <a:cs typeface="Times New Roman" panose="02020603050405020304" pitchFamily="18" charset="0"/>
              </a:rPr>
              <a:t> can be a victim or abuser</a:t>
            </a:r>
          </a:p>
          <a:p>
            <a:endParaRPr lang="en-US" sz="360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85% of domestic violence victims are female, and 15% are male</a:t>
            </a:r>
            <a:r>
              <a:rPr lang="en-US" sz="2400" dirty="0"/>
              <a:t>.</a:t>
            </a:r>
          </a:p>
          <a:p>
            <a:pPr algn="ctr"/>
            <a:endParaRPr lang="en-US" sz="2400" dirty="0"/>
          </a:p>
          <a:p>
            <a:endParaRPr lang="en-US" sz="2400" dirty="0"/>
          </a:p>
          <a:p>
            <a:endParaRPr lang="en-US" sz="3600" dirty="0"/>
          </a:p>
        </p:txBody>
      </p:sp>
      <p:sp>
        <p:nvSpPr>
          <p:cNvPr id="6" name="Rectangle 5">
            <a:extLst>
              <a:ext uri="{FF2B5EF4-FFF2-40B4-BE49-F238E27FC236}">
                <a16:creationId xmlns:a16="http://schemas.microsoft.com/office/drawing/2014/main" id="{7DDB75F7-BA78-4BF0-AB6B-AE40545C74F9}"/>
              </a:ext>
            </a:extLst>
          </p:cNvPr>
          <p:cNvSpPr/>
          <p:nvPr/>
        </p:nvSpPr>
        <p:spPr>
          <a:xfrm>
            <a:off x="2186607" y="5884332"/>
            <a:ext cx="8269357" cy="369332"/>
          </a:xfrm>
          <a:prstGeom prst="rect">
            <a:avLst/>
          </a:prstGeom>
        </p:spPr>
        <p:txBody>
          <a:bodyPr wrap="square">
            <a:spAutoFit/>
          </a:bodyPr>
          <a:lstStyle/>
          <a:p>
            <a:pPr algn="ctr"/>
            <a:r>
              <a:rPr lang="en-US"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-https://www.socialsolutions.com/blog/domestic-violence-statistics-2018</a:t>
            </a:r>
            <a:r>
              <a:rPr lang="en-US" dirty="0">
                <a:hlinkClick r:id="rId2">
                  <a:extLst>
                    <a:ext uri="{A12FA001-AC4F-418D-AE19-62706E023703}">
                      <ahyp:hlinkClr xmlns:ahyp="http://schemas.microsoft.com/office/drawing/2018/hyperlinkcolor" val="tx"/>
                    </a:ext>
                  </a:extLst>
                </a:hlinkClick>
              </a:rPr>
              <a:t>/</a:t>
            </a:r>
            <a:endParaRPr lang="en-US" dirty="0"/>
          </a:p>
        </p:txBody>
      </p:sp>
    </p:spTree>
    <p:extLst>
      <p:ext uri="{BB962C8B-B14F-4D97-AF65-F5344CB8AC3E}">
        <p14:creationId xmlns:p14="http://schemas.microsoft.com/office/powerpoint/2010/main" val="242669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0575" y="278295"/>
            <a:ext cx="11319394" cy="7879080"/>
          </a:xfrm>
          <a:prstGeom prst="rect">
            <a:avLst/>
          </a:prstGeom>
        </p:spPr>
        <p:txBody>
          <a:bodyPr wrap="square">
            <a:spAutoFit/>
          </a:bodyPr>
          <a:lstStyle/>
          <a:p>
            <a:pPr algn="ctr"/>
            <a:r>
              <a:rPr lang="en-US" b="1" dirty="0"/>
              <a:t>	</a:t>
            </a:r>
          </a:p>
          <a:p>
            <a:pPr algn="ctr"/>
            <a:endParaRPr lang="en-US" sz="2000" b="1" dirty="0">
              <a:latin typeface="Times New Roman" pitchFamily="18" charset="0"/>
              <a:cs typeface="Times New Roman" pitchFamily="18" charset="0"/>
            </a:endParaRPr>
          </a:p>
          <a:p>
            <a:pPr algn="ctr"/>
            <a:r>
              <a:rPr lang="en-US" sz="4000" b="1" dirty="0">
                <a:solidFill>
                  <a:schemeClr val="bg1"/>
                </a:solidFill>
                <a:latin typeface="Times New Roman" pitchFamily="18" charset="0"/>
                <a:cs typeface="Times New Roman" pitchFamily="18" charset="0"/>
              </a:rPr>
              <a:t>Root Causes of Unhealthy Relationships</a:t>
            </a:r>
          </a:p>
          <a:p>
            <a:pPr algn="ctr"/>
            <a:endParaRPr lang="en-US" sz="2000" b="1" dirty="0">
              <a:latin typeface="Times New Roman" pitchFamily="18" charset="0"/>
              <a:cs typeface="Times New Roman" pitchFamily="18" charset="0"/>
            </a:endParaRPr>
          </a:p>
          <a:p>
            <a:pPr algn="ctr"/>
            <a:endParaRPr lang="en-US" sz="2000" b="1" dirty="0">
              <a:latin typeface="Times New Roman" pitchFamily="18" charset="0"/>
              <a:cs typeface="Times New Roman" pitchFamily="18" charset="0"/>
            </a:endParaRPr>
          </a:p>
          <a:p>
            <a:pPr algn="ctr"/>
            <a:endParaRPr lang="en-US" sz="2000" b="1" dirty="0">
              <a:latin typeface="Times New Roman" pitchFamily="18" charset="0"/>
              <a:cs typeface="Times New Roman" pitchFamily="18" charset="0"/>
            </a:endParaRPr>
          </a:p>
          <a:p>
            <a:r>
              <a:rPr lang="en-US" sz="2400" dirty="0">
                <a:latin typeface="Times New Roman" pitchFamily="18" charset="0"/>
                <a:cs typeface="Times New Roman" pitchFamily="18" charset="0"/>
              </a:rPr>
              <a:t>“</a:t>
            </a:r>
            <a:r>
              <a:rPr lang="en-US" sz="2400" i="1" dirty="0">
                <a:latin typeface="Times New Roman" pitchFamily="18" charset="0"/>
                <a:cs typeface="Times New Roman" pitchFamily="18" charset="0"/>
              </a:rPr>
              <a:t>I believe that there is a devil, and here’s Satan’s agenda. </a:t>
            </a:r>
          </a:p>
          <a:p>
            <a:r>
              <a:rPr lang="en-US" sz="2400" i="1" dirty="0">
                <a:latin typeface="Times New Roman" pitchFamily="18" charset="0"/>
                <a:cs typeface="Times New Roman" pitchFamily="18" charset="0"/>
              </a:rPr>
              <a:t> First, he doesn’t want anyone having kids.  </a:t>
            </a:r>
          </a:p>
          <a:p>
            <a:r>
              <a:rPr lang="en-US" sz="2400" i="1" dirty="0">
                <a:latin typeface="Times New Roman" pitchFamily="18" charset="0"/>
                <a:cs typeface="Times New Roman" pitchFamily="18" charset="0"/>
              </a:rPr>
              <a:t>Secondly, if they do conceive, he wants them killed.  </a:t>
            </a:r>
          </a:p>
          <a:p>
            <a:r>
              <a:rPr lang="en-US" sz="2400" i="1" dirty="0">
                <a:latin typeface="Times New Roman" pitchFamily="18" charset="0"/>
                <a:cs typeface="Times New Roman" pitchFamily="18" charset="0"/>
              </a:rPr>
              <a:t>If they’re not killed through abortion, he wants them neglected or abused physically, emotionally, sexually (and spiritually). </a:t>
            </a:r>
          </a:p>
          <a:p>
            <a:endParaRPr lang="en-US" sz="2400" i="1" dirty="0">
              <a:latin typeface="Times New Roman" pitchFamily="18" charset="0"/>
              <a:cs typeface="Times New Roman" pitchFamily="18" charset="0"/>
            </a:endParaRPr>
          </a:p>
          <a:p>
            <a:r>
              <a:rPr lang="en-US" sz="2400" i="1" dirty="0">
                <a:latin typeface="Times New Roman" pitchFamily="18" charset="0"/>
                <a:cs typeface="Times New Roman" pitchFamily="18" charset="0"/>
              </a:rPr>
              <a:t>One way or another, the legions of hell want to destroy children because children become the future adults and leaders</a:t>
            </a:r>
            <a:r>
              <a:rPr lang="en-US" sz="2400" b="1" i="1" dirty="0">
                <a:latin typeface="Times New Roman" pitchFamily="18" charset="0"/>
                <a:cs typeface="Times New Roman" pitchFamily="18" charset="0"/>
              </a:rPr>
              <a:t>.  If they (legions) can warp or wound a child, he or she becomes a </a:t>
            </a:r>
            <a:r>
              <a:rPr lang="en-US" sz="2400" b="1" i="1" u="sng" dirty="0">
                <a:latin typeface="Times New Roman" pitchFamily="18" charset="0"/>
                <a:cs typeface="Times New Roman" pitchFamily="18" charset="0"/>
              </a:rPr>
              <a:t>warped or wounded </a:t>
            </a:r>
            <a:r>
              <a:rPr lang="en-US" sz="2400" b="1" i="1" dirty="0">
                <a:latin typeface="Times New Roman" pitchFamily="18" charset="0"/>
                <a:cs typeface="Times New Roman" pitchFamily="18" charset="0"/>
              </a:rPr>
              <a:t>adult who passes on this affliction to the next generation.”  </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a:t>
            </a:r>
            <a:r>
              <a:rPr lang="en-US" dirty="0">
                <a:latin typeface="Times New Roman" pitchFamily="18" charset="0"/>
                <a:cs typeface="Times New Roman" pitchFamily="18" charset="0"/>
              </a:rPr>
              <a:t>Terry Randall in </a:t>
            </a:r>
            <a:r>
              <a:rPr lang="en-US" u="sng" dirty="0">
                <a:latin typeface="Times New Roman" pitchFamily="18" charset="0"/>
                <a:cs typeface="Times New Roman" pitchFamily="18" charset="0"/>
              </a:rPr>
              <a:t>TIME Magazine</a:t>
            </a:r>
            <a:r>
              <a:rPr lang="en-US" dirty="0">
                <a:latin typeface="Times New Roman" pitchFamily="18" charset="0"/>
                <a:cs typeface="Times New Roman" pitchFamily="18" charset="0"/>
              </a:rPr>
              <a:t>, October 21, 1991.</a:t>
            </a:r>
          </a:p>
          <a:p>
            <a:pPr algn="ctr"/>
            <a:r>
              <a:rPr lang="en-US" sz="2000" dirty="0">
                <a:latin typeface="Times New Roman" pitchFamily="18" charset="0"/>
                <a:cs typeface="Times New Roman" pitchFamily="18" charset="0"/>
              </a:rPr>
              <a:t> </a:t>
            </a:r>
          </a:p>
          <a:p>
            <a:endParaRPr lang="en-US" dirty="0"/>
          </a:p>
          <a:p>
            <a:r>
              <a:rPr lang="en-US" dirty="0"/>
              <a:t> </a:t>
            </a:r>
          </a:p>
          <a:p>
            <a:endParaRPr lang="en-US" dirty="0"/>
          </a:p>
          <a:p>
            <a:r>
              <a:rPr lang="en-US" dirty="0"/>
              <a:t> </a:t>
            </a:r>
          </a:p>
          <a:p>
            <a:endParaRPr lang="en-US" dirty="0"/>
          </a:p>
          <a:p>
            <a:r>
              <a:rPr lang="en-US" dirty="0"/>
              <a:t> </a:t>
            </a:r>
          </a:p>
        </p:txBody>
      </p:sp>
    </p:spTree>
    <p:extLst>
      <p:ext uri="{BB962C8B-B14F-4D97-AF65-F5344CB8AC3E}">
        <p14:creationId xmlns:p14="http://schemas.microsoft.com/office/powerpoint/2010/main" val="3854978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4028" y="2627805"/>
            <a:ext cx="11003943" cy="3877985"/>
          </a:xfrm>
          <a:prstGeom prst="rect">
            <a:avLst/>
          </a:prstGeom>
        </p:spPr>
        <p:txBody>
          <a:bodyPr wrap="square">
            <a:spAutoFit/>
          </a:bodyPr>
          <a:lstStyle/>
          <a:p>
            <a:pPr algn="just"/>
            <a:r>
              <a:rPr lang="en-US" sz="2200" dirty="0">
                <a:latin typeface="Times New Roman" pitchFamily="18" charset="0"/>
                <a:cs typeface="Times New Roman" pitchFamily="18" charset="0"/>
              </a:rPr>
              <a:t>“The destruction of a marriage, that earthly image of spiritual union with Christ and the most intimate of all human relationships, must certainly be a desired prize in the dominion of Satan.  </a:t>
            </a:r>
            <a:r>
              <a:rPr lang="en-US" sz="2200" b="1" dirty="0">
                <a:latin typeface="Times New Roman" pitchFamily="18" charset="0"/>
                <a:cs typeface="Times New Roman" pitchFamily="18" charset="0"/>
              </a:rPr>
              <a:t>The church’s failure to effectively confront the problem of wife abuse, more than being just a reflection of a fundamental disregard for women or a fear of any challenge to a patriarchal system,  is a reflection of the failure to recognize evil for what it is.  </a:t>
            </a:r>
          </a:p>
          <a:p>
            <a:pPr algn="just"/>
            <a:endParaRPr lang="en-US" sz="2200" b="1" dirty="0">
              <a:latin typeface="Times New Roman" pitchFamily="18" charset="0"/>
              <a:cs typeface="Times New Roman" pitchFamily="18" charset="0"/>
            </a:endParaRPr>
          </a:p>
          <a:p>
            <a:pPr algn="just"/>
            <a:r>
              <a:rPr lang="en-US" sz="2200" b="1" dirty="0">
                <a:latin typeface="Times New Roman" pitchFamily="18" charset="0"/>
                <a:cs typeface="Times New Roman" pitchFamily="18" charset="0"/>
              </a:rPr>
              <a:t>Before Satan can be defeated, he must be identified.  And, once identified, he must be fought on spiritual ground.  The problem of wife abuse is not one of feminism, secular humanism, or a lack of headship in the home.  It is the problem of evil - unseen and unopposed.” </a:t>
            </a:r>
            <a:r>
              <a:rPr lang="en-US" sz="2400" dirty="0">
                <a:latin typeface="Times New Roman" pitchFamily="18" charset="0"/>
                <a:cs typeface="Times New Roman" pitchFamily="18" charset="0"/>
              </a:rPr>
              <a:t>-</a:t>
            </a:r>
            <a:r>
              <a:rPr lang="en-US" dirty="0">
                <a:latin typeface="Times New Roman" pitchFamily="18" charset="0"/>
                <a:cs typeface="Times New Roman" pitchFamily="18" charset="0"/>
              </a:rPr>
              <a:t>James and Phyllis Alsdurf, </a:t>
            </a:r>
            <a:r>
              <a:rPr lang="en-US" u="sng" dirty="0">
                <a:latin typeface="Times New Roman" pitchFamily="18" charset="0"/>
                <a:cs typeface="Times New Roman" pitchFamily="18" charset="0"/>
              </a:rPr>
              <a:t>Battered Into Submission</a:t>
            </a:r>
            <a:r>
              <a:rPr lang="en-US" dirty="0">
                <a:latin typeface="Times New Roman" pitchFamily="18" charset="0"/>
                <a:cs typeface="Times New Roman" pitchFamily="18" charset="0"/>
              </a:rPr>
              <a:t>.  (Illinois: Varsity Press, 1986) pp. 61-62.</a:t>
            </a:r>
          </a:p>
          <a:p>
            <a:r>
              <a:rPr lang="en-US" sz="2200" dirty="0">
                <a:latin typeface="Times New Roman" pitchFamily="18" charset="0"/>
                <a:cs typeface="Times New Roman" pitchFamily="18" charset="0"/>
              </a:rPr>
              <a:t> </a:t>
            </a:r>
          </a:p>
        </p:txBody>
      </p:sp>
      <p:sp>
        <p:nvSpPr>
          <p:cNvPr id="2" name="Rectangle 1">
            <a:extLst>
              <a:ext uri="{FF2B5EF4-FFF2-40B4-BE49-F238E27FC236}">
                <a16:creationId xmlns:a16="http://schemas.microsoft.com/office/drawing/2014/main" id="{50604D0A-29C2-4596-B00B-EC180819287F}"/>
              </a:ext>
            </a:extLst>
          </p:cNvPr>
          <p:cNvSpPr/>
          <p:nvPr/>
        </p:nvSpPr>
        <p:spPr>
          <a:xfrm>
            <a:off x="1412655" y="805934"/>
            <a:ext cx="8969123" cy="707886"/>
          </a:xfrm>
          <a:prstGeom prst="rect">
            <a:avLst/>
          </a:prstGeom>
        </p:spPr>
        <p:txBody>
          <a:bodyPr wrap="none">
            <a:spAutoFit/>
          </a:bodyPr>
          <a:lstStyle/>
          <a:p>
            <a:pPr algn="ctr"/>
            <a:r>
              <a:rPr lang="en-US" sz="4000" b="1" dirty="0">
                <a:solidFill>
                  <a:schemeClr val="bg1"/>
                </a:solidFill>
                <a:latin typeface="Times New Roman" pitchFamily="18" charset="0"/>
                <a:cs typeface="Times New Roman" pitchFamily="18" charset="0"/>
              </a:rPr>
              <a:t>Root Causes of Unhealthy Relationships</a:t>
            </a:r>
          </a:p>
        </p:txBody>
      </p:sp>
    </p:spTree>
    <p:extLst>
      <p:ext uri="{BB962C8B-B14F-4D97-AF65-F5344CB8AC3E}">
        <p14:creationId xmlns:p14="http://schemas.microsoft.com/office/powerpoint/2010/main" val="53821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0575" y="278295"/>
            <a:ext cx="11319394" cy="8987076"/>
          </a:xfrm>
          <a:prstGeom prst="rect">
            <a:avLst/>
          </a:prstGeom>
        </p:spPr>
        <p:txBody>
          <a:bodyPr wrap="square">
            <a:spAutoFit/>
          </a:bodyPr>
          <a:lstStyle/>
          <a:p>
            <a:pPr algn="ctr"/>
            <a:r>
              <a:rPr lang="en-US" b="1" dirty="0"/>
              <a:t>	</a:t>
            </a:r>
          </a:p>
          <a:p>
            <a:pPr algn="ctr"/>
            <a:endParaRPr lang="en-US" sz="2000" b="1" dirty="0">
              <a:latin typeface="Times New Roman" pitchFamily="18" charset="0"/>
              <a:cs typeface="Times New Roman" pitchFamily="18" charset="0"/>
            </a:endParaRPr>
          </a:p>
          <a:p>
            <a:pPr algn="ctr"/>
            <a:r>
              <a:rPr lang="en-US" sz="4000" b="1" dirty="0">
                <a:solidFill>
                  <a:schemeClr val="bg1"/>
                </a:solidFill>
                <a:latin typeface="Times New Roman" pitchFamily="18" charset="0"/>
                <a:cs typeface="Times New Roman" pitchFamily="18" charset="0"/>
              </a:rPr>
              <a:t>Root Causes of Unhealthy Relationships</a:t>
            </a:r>
          </a:p>
          <a:p>
            <a:pPr algn="ctr"/>
            <a:endParaRPr lang="en-US" sz="2000" b="1" dirty="0">
              <a:latin typeface="Times New Roman" pitchFamily="18" charset="0"/>
              <a:cs typeface="Times New Roman" pitchFamily="18" charset="0"/>
            </a:endParaRPr>
          </a:p>
          <a:p>
            <a:pPr algn="ctr"/>
            <a:endParaRPr lang="en-US" sz="2000" b="1" dirty="0">
              <a:latin typeface="Times New Roman" pitchFamily="18" charset="0"/>
              <a:cs typeface="Times New Roman" pitchFamily="18" charset="0"/>
            </a:endParaRPr>
          </a:p>
          <a:p>
            <a:pPr algn="ctr"/>
            <a:endParaRPr lang="en-US" sz="2000" b="1" dirty="0">
              <a:latin typeface="Times New Roman" pitchFamily="18" charset="0"/>
              <a:cs typeface="Times New Roman" pitchFamily="18" charset="0"/>
            </a:endParaRPr>
          </a:p>
          <a:p>
            <a:pPr algn="ctr"/>
            <a:r>
              <a:rPr lang="en-US" sz="2400" dirty="0">
                <a:latin typeface="Times New Roman" pitchFamily="18" charset="0"/>
                <a:cs typeface="Times New Roman" pitchFamily="18" charset="0"/>
              </a:rPr>
              <a:t>Satan (</a:t>
            </a:r>
            <a:r>
              <a:rPr lang="en-US" sz="2400" i="1" dirty="0">
                <a:latin typeface="Times New Roman" pitchFamily="18" charset="0"/>
                <a:cs typeface="Times New Roman" pitchFamily="18" charset="0"/>
              </a:rPr>
              <a:t>Sin Issue, Not a Gender Issue)</a:t>
            </a:r>
            <a:endParaRPr lang="en-US" sz="2400" dirty="0">
              <a:latin typeface="Times New Roman" pitchFamily="18" charset="0"/>
              <a:cs typeface="Times New Roman" pitchFamily="18" charset="0"/>
            </a:endParaRPr>
          </a:p>
          <a:p>
            <a:pPr algn="ctr"/>
            <a:endParaRPr lang="en-US" sz="2400" dirty="0">
              <a:latin typeface="Times New Roman" pitchFamily="18" charset="0"/>
              <a:cs typeface="Times New Roman" pitchFamily="18" charset="0"/>
            </a:endParaRPr>
          </a:p>
          <a:p>
            <a:pPr algn="ctr"/>
            <a:r>
              <a:rPr lang="en-US" sz="2400" dirty="0">
                <a:latin typeface="Times New Roman" pitchFamily="18" charset="0"/>
                <a:cs typeface="Times New Roman" pitchFamily="18" charset="0"/>
              </a:rPr>
              <a:t>Intergenerational Cycle of Abuse</a:t>
            </a:r>
          </a:p>
          <a:p>
            <a:pPr marL="742950" indent="-742950" algn="ctr">
              <a:buAutoNum type="arabicPeriod" startAt="2"/>
            </a:pPr>
            <a:endParaRPr lang="en-US" sz="2400" dirty="0">
              <a:latin typeface="Times New Roman" pitchFamily="18" charset="0"/>
              <a:cs typeface="Times New Roman" pitchFamily="18" charset="0"/>
            </a:endParaRPr>
          </a:p>
          <a:p>
            <a:pPr algn="ctr"/>
            <a:r>
              <a:rPr lang="en-US" sz="2400" dirty="0">
                <a:latin typeface="Times New Roman" pitchFamily="18" charset="0"/>
                <a:cs typeface="Times New Roman" pitchFamily="18" charset="0"/>
              </a:rPr>
              <a:t> Destruction of Marriage</a:t>
            </a:r>
          </a:p>
          <a:p>
            <a:pPr algn="ctr"/>
            <a:endParaRPr lang="en-US" sz="2400" dirty="0">
              <a:latin typeface="Times New Roman" pitchFamily="18" charset="0"/>
              <a:cs typeface="Times New Roman" pitchFamily="18" charset="0"/>
            </a:endParaRPr>
          </a:p>
          <a:p>
            <a:pPr algn="ctr"/>
            <a:r>
              <a:rPr lang="en-US" sz="2400" dirty="0">
                <a:latin typeface="Times New Roman" pitchFamily="18" charset="0"/>
                <a:cs typeface="Times New Roman" pitchFamily="18" charset="0"/>
              </a:rPr>
              <a:t>The Church’s Failure to</a:t>
            </a:r>
            <a:r>
              <a:rPr lang="en-US" sz="2400" dirty="0">
                <a:solidFill>
                  <a:srgbClr val="C00000"/>
                </a:solidFill>
                <a:latin typeface="Times New Roman" pitchFamily="18" charset="0"/>
                <a:cs typeface="Times New Roman" pitchFamily="18" charset="0"/>
              </a:rPr>
              <a:t> </a:t>
            </a:r>
            <a:r>
              <a:rPr lang="en-US" sz="2400" b="1" i="1" u="sng" dirty="0">
                <a:solidFill>
                  <a:srgbClr val="C00000"/>
                </a:solidFill>
                <a:latin typeface="Times New Roman" pitchFamily="18" charset="0"/>
                <a:cs typeface="Times New Roman" pitchFamily="18" charset="0"/>
              </a:rPr>
              <a:t>Effectively Confront</a:t>
            </a:r>
            <a:r>
              <a:rPr lang="en-US" sz="2400" dirty="0">
                <a:solidFill>
                  <a:srgbClr val="C00000"/>
                </a:solidFill>
                <a:latin typeface="Times New Roman" pitchFamily="18" charset="0"/>
                <a:cs typeface="Times New Roman" pitchFamily="18" charset="0"/>
              </a:rPr>
              <a:t> </a:t>
            </a:r>
          </a:p>
          <a:p>
            <a:pPr algn="ctr"/>
            <a:r>
              <a:rPr lang="en-US" sz="2400" dirty="0">
                <a:latin typeface="Times New Roman" pitchFamily="18" charset="0"/>
                <a:cs typeface="Times New Roman" pitchFamily="18" charset="0"/>
              </a:rPr>
              <a:t>the Problem of Domestic Violence on Spiritual Ground</a:t>
            </a:r>
          </a:p>
          <a:p>
            <a:pPr algn="ctr"/>
            <a:endParaRPr lang="en-US" sz="2400" dirty="0">
              <a:latin typeface="Times New Roman" pitchFamily="18" charset="0"/>
              <a:cs typeface="Times New Roman" pitchFamily="18" charset="0"/>
            </a:endParaRPr>
          </a:p>
          <a:p>
            <a:pPr algn="ctr"/>
            <a:r>
              <a:rPr lang="en-US" sz="2400" b="1" dirty="0">
                <a:latin typeface="Times New Roman" pitchFamily="18" charset="0"/>
                <a:cs typeface="Times New Roman" pitchFamily="18" charset="0"/>
              </a:rPr>
              <a:t>EVIL:  </a:t>
            </a:r>
            <a:r>
              <a:rPr lang="en-US" sz="2400" dirty="0">
                <a:latin typeface="Times New Roman" pitchFamily="18" charset="0"/>
                <a:cs typeface="Times New Roman" pitchFamily="18" charset="0"/>
              </a:rPr>
              <a:t>Unseen and Unopposed</a:t>
            </a:r>
          </a:p>
          <a:p>
            <a:pPr algn="ctr"/>
            <a:endParaRPr lang="en-US" sz="24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p>
          <a:p>
            <a:endParaRPr lang="en-US" sz="2800" dirty="0"/>
          </a:p>
          <a:p>
            <a:r>
              <a:rPr lang="en-US" sz="2800" dirty="0"/>
              <a:t> </a:t>
            </a:r>
          </a:p>
          <a:p>
            <a:endParaRPr lang="en-US" sz="2800" dirty="0"/>
          </a:p>
          <a:p>
            <a:r>
              <a:rPr lang="en-US" sz="2800" dirty="0"/>
              <a:t> </a:t>
            </a:r>
          </a:p>
          <a:p>
            <a:endParaRPr lang="en-US" dirty="0"/>
          </a:p>
          <a:p>
            <a:r>
              <a:rPr lang="en-US" dirty="0"/>
              <a:t> </a:t>
            </a:r>
          </a:p>
        </p:txBody>
      </p:sp>
      <p:sp>
        <p:nvSpPr>
          <p:cNvPr id="2" name="Arrow: Right 1">
            <a:extLst>
              <a:ext uri="{FF2B5EF4-FFF2-40B4-BE49-F238E27FC236}">
                <a16:creationId xmlns:a16="http://schemas.microsoft.com/office/drawing/2014/main" id="{AEA9CA14-3E07-4B5D-8A80-2D4A204BBC68}"/>
              </a:ext>
            </a:extLst>
          </p:cNvPr>
          <p:cNvSpPr/>
          <p:nvPr/>
        </p:nvSpPr>
        <p:spPr>
          <a:xfrm>
            <a:off x="2824023" y="238028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Arrow: Right 5">
            <a:extLst>
              <a:ext uri="{FF2B5EF4-FFF2-40B4-BE49-F238E27FC236}">
                <a16:creationId xmlns:a16="http://schemas.microsoft.com/office/drawing/2014/main" id="{8EE9C4EC-C6AC-43C5-A4BE-DD4A93AAB6AD}"/>
              </a:ext>
            </a:extLst>
          </p:cNvPr>
          <p:cNvSpPr/>
          <p:nvPr/>
        </p:nvSpPr>
        <p:spPr>
          <a:xfrm>
            <a:off x="3064631" y="311591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Arrow: Right 6">
            <a:extLst>
              <a:ext uri="{FF2B5EF4-FFF2-40B4-BE49-F238E27FC236}">
                <a16:creationId xmlns:a16="http://schemas.microsoft.com/office/drawing/2014/main" id="{8AF327CC-345B-4AC1-9F40-E427401183D0}"/>
              </a:ext>
            </a:extLst>
          </p:cNvPr>
          <p:cNvSpPr/>
          <p:nvPr/>
        </p:nvSpPr>
        <p:spPr>
          <a:xfrm>
            <a:off x="3635600" y="385153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rrow: Right 7">
            <a:extLst>
              <a:ext uri="{FF2B5EF4-FFF2-40B4-BE49-F238E27FC236}">
                <a16:creationId xmlns:a16="http://schemas.microsoft.com/office/drawing/2014/main" id="{06EBB0AB-A953-40C4-A016-D63A9DD9E96A}"/>
              </a:ext>
            </a:extLst>
          </p:cNvPr>
          <p:cNvSpPr/>
          <p:nvPr/>
        </p:nvSpPr>
        <p:spPr>
          <a:xfrm>
            <a:off x="2352261" y="458716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Arrow: Right 8">
            <a:extLst>
              <a:ext uri="{FF2B5EF4-FFF2-40B4-BE49-F238E27FC236}">
                <a16:creationId xmlns:a16="http://schemas.microsoft.com/office/drawing/2014/main" id="{9A936019-9132-4BAD-B76E-29E39BCB64F7}"/>
              </a:ext>
            </a:extLst>
          </p:cNvPr>
          <p:cNvSpPr/>
          <p:nvPr/>
        </p:nvSpPr>
        <p:spPr>
          <a:xfrm>
            <a:off x="3146396" y="567013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52811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9829" y="234462"/>
            <a:ext cx="11422966" cy="6032421"/>
          </a:xfrm>
          <a:prstGeom prst="rect">
            <a:avLst/>
          </a:prstGeom>
        </p:spPr>
        <p:txBody>
          <a:bodyPr wrap="square">
            <a:spAutoFit/>
          </a:bodyPr>
          <a:lstStyle/>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pPr algn="ctr"/>
            <a:r>
              <a:rPr lang="en-US" sz="4000" b="1" dirty="0">
                <a:solidFill>
                  <a:schemeClr val="bg1"/>
                </a:solidFill>
                <a:latin typeface="Times New Roman" pitchFamily="18" charset="0"/>
                <a:cs typeface="Times New Roman" pitchFamily="18" charset="0"/>
              </a:rPr>
              <a:t>Severity and Prevalence</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r>
              <a:rPr lang="en-US" sz="2400" dirty="0">
                <a:latin typeface="Times New Roman" panose="02020603050405020304" pitchFamily="18" charset="0"/>
                <a:cs typeface="Times New Roman" panose="02020603050405020304" pitchFamily="18" charset="0"/>
              </a:rPr>
              <a:t>On average, 24 people per minute are victims of rape, physical violence or stalking by an intimate partner in the United States — more than 12 million women and men over the course of a year.</a:t>
            </a:r>
            <a:r>
              <a:rPr lang="en-US" sz="2400" baseline="300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(http://www.cdc.gov/violenceprevention/pdf/ipv_factsheet 2012-a.pdf)</a:t>
            </a:r>
            <a:endParaRPr lang="en-US" sz="1600" dirty="0">
              <a:latin typeface="Times New Roman" panose="02020603050405020304" pitchFamily="18" charset="0"/>
              <a:cs typeface="Times New Roman" panose="02020603050405020304" pitchFamily="18" charset="0"/>
            </a:endParaRPr>
          </a:p>
          <a:p>
            <a:r>
              <a:rPr lang="en-US" sz="1600" baseline="300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Nearly 3 in 10 women (29%) and 1 in 10 men (10%) in the US have experienced rape, physical violence and/or stalking by a partner and report a related impact on their functioning.  </a:t>
            </a:r>
            <a:r>
              <a:rPr lang="en-US" sz="1600" i="1" dirty="0">
                <a:latin typeface="Times New Roman" panose="02020603050405020304" pitchFamily="18" charset="0"/>
                <a:cs typeface="Times New Roman" panose="02020603050405020304" pitchFamily="18" charset="0"/>
              </a:rPr>
              <a:t>(http://www.cdc.gov/violenceprevention/intimatepartnerviolence/consequences.html)</a:t>
            </a:r>
            <a:endParaRPr lang="en-US" sz="16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a:p>
            <a:r>
              <a:rPr lang="en-US" dirty="0"/>
              <a:t> </a:t>
            </a:r>
          </a:p>
        </p:txBody>
      </p:sp>
    </p:spTree>
    <p:extLst>
      <p:ext uri="{BB962C8B-B14F-4D97-AF65-F5344CB8AC3E}">
        <p14:creationId xmlns:p14="http://schemas.microsoft.com/office/powerpoint/2010/main" val="1443065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71C29D-C670-4A39-A447-7AAC05487507}"/>
              </a:ext>
            </a:extLst>
          </p:cNvPr>
          <p:cNvSpPr>
            <a:spLocks noGrp="1"/>
          </p:cNvSpPr>
          <p:nvPr>
            <p:ph sz="quarter" idx="13"/>
          </p:nvPr>
        </p:nvSpPr>
        <p:spPr>
          <a:xfrm>
            <a:off x="1669774" y="718268"/>
            <a:ext cx="8534400" cy="991262"/>
          </a:xfrm>
        </p:spPr>
        <p:txBody>
          <a:bodyPr>
            <a:normAutofit/>
          </a:bodyPr>
          <a:lstStyle/>
          <a:p>
            <a:pPr marL="0" indent="0" algn="ctr">
              <a:buNone/>
            </a:pPr>
            <a:r>
              <a:rPr lang="en-US" sz="4400" b="1" dirty="0">
                <a:solidFill>
                  <a:schemeClr val="bg1"/>
                </a:solidFill>
                <a:latin typeface="Times New Roman" pitchFamily="18" charset="0"/>
                <a:cs typeface="Times New Roman" pitchFamily="18" charset="0"/>
              </a:rPr>
              <a:t>Severity and Prevalence</a:t>
            </a:r>
            <a:endParaRPr lang="en-US" sz="4400" dirty="0"/>
          </a:p>
        </p:txBody>
      </p:sp>
      <p:sp>
        <p:nvSpPr>
          <p:cNvPr id="2" name="Rectangle 1">
            <a:extLst>
              <a:ext uri="{FF2B5EF4-FFF2-40B4-BE49-F238E27FC236}">
                <a16:creationId xmlns:a16="http://schemas.microsoft.com/office/drawing/2014/main" id="{47C92734-47CC-4A8B-9A17-98E22CC21FE4}"/>
              </a:ext>
            </a:extLst>
          </p:cNvPr>
          <p:cNvSpPr/>
          <p:nvPr/>
        </p:nvSpPr>
        <p:spPr>
          <a:xfrm>
            <a:off x="515815" y="2446413"/>
            <a:ext cx="11437645" cy="4124206"/>
          </a:xfrm>
          <a:prstGeom prst="rect">
            <a:avLst/>
          </a:prstGeom>
        </p:spPr>
        <p:txBody>
          <a:bodyPr wrap="square">
            <a:spAutoFit/>
          </a:bodyPr>
          <a:lstStyle/>
          <a:p>
            <a:pPr marL="228600" indent="-228600"/>
            <a:r>
              <a:rPr lang="en-US" sz="2000" kern="1400" dirty="0">
                <a:latin typeface="Times New Roman" panose="02020603050405020304" pitchFamily="18" charset="0"/>
                <a:cs typeface="Times New Roman" panose="02020603050405020304" pitchFamily="18" charset="0"/>
              </a:rPr>
              <a:t>Forty to Sixty percent (40-60%) of children living in homes where adult abuse occurs also experience direct</a:t>
            </a:r>
          </a:p>
          <a:p>
            <a:pPr marL="228600" indent="-228600"/>
            <a:r>
              <a:rPr lang="en-US" sz="2000" kern="1400" dirty="0">
                <a:latin typeface="Times New Roman" panose="02020603050405020304" pitchFamily="18" charset="0"/>
                <a:cs typeface="Times New Roman" panose="02020603050405020304" pitchFamily="18" charset="0"/>
              </a:rPr>
              <a:t>Abuse themselves. All experience indirect abuse</a:t>
            </a:r>
            <a:r>
              <a:rPr lang="en-US" sz="1600" kern="1400" dirty="0">
                <a:latin typeface="Times New Roman" panose="02020603050405020304" pitchFamily="18" charset="0"/>
                <a:cs typeface="Times New Roman" panose="02020603050405020304" pitchFamily="18" charset="0"/>
              </a:rPr>
              <a:t>.  </a:t>
            </a:r>
            <a:r>
              <a:rPr lang="en-US" sz="1600" i="1" kern="1400" dirty="0">
                <a:latin typeface="Times New Roman" panose="02020603050405020304" pitchFamily="18" charset="0"/>
                <a:cs typeface="Times New Roman" panose="02020603050405020304" pitchFamily="18" charset="0"/>
              </a:rPr>
              <a:t>-Wright R. J.; Wright R. O.; Isaac N. E.; 1997, Response to battered</a:t>
            </a:r>
          </a:p>
          <a:p>
            <a:pPr marL="228600" indent="-228600"/>
            <a:r>
              <a:rPr lang="en-US" sz="1600" i="1" kern="1400" dirty="0">
                <a:latin typeface="Times New Roman" panose="02020603050405020304" pitchFamily="18" charset="0"/>
                <a:cs typeface="Times New Roman" panose="02020603050405020304" pitchFamily="18" charset="0"/>
              </a:rPr>
              <a:t>mothers in emergency department: A call for an approach to family  violence, Pediatrics 1997, vol. 99, no .2, pp. 186</a:t>
            </a:r>
          </a:p>
          <a:p>
            <a:pPr marL="228600" indent="-228600"/>
            <a:r>
              <a:rPr lang="en-US" sz="2000" i="1" kern="1400" dirty="0">
                <a:latin typeface="Times New Roman" panose="02020603050405020304" pitchFamily="18" charset="0"/>
                <a:cs typeface="Times New Roman" panose="02020603050405020304" pitchFamily="18" charset="0"/>
              </a:rPr>
              <a:t>192 </a:t>
            </a:r>
            <a:endParaRPr lang="en-US" sz="2000" kern="1400" dirty="0">
              <a:latin typeface="Times New Roman" panose="02020603050405020304" pitchFamily="18" charset="0"/>
              <a:cs typeface="Times New Roman" panose="02020603050405020304" pitchFamily="18" charset="0"/>
            </a:endParaRPr>
          </a:p>
          <a:p>
            <a:r>
              <a:rPr lang="en-US" sz="2000" i="1" kern="1400" dirty="0">
                <a:latin typeface="Times New Roman" panose="02020603050405020304" pitchFamily="18" charset="0"/>
                <a:cs typeface="Times New Roman" panose="02020603050405020304" pitchFamily="18" charset="0"/>
              </a:rPr>
              <a:t> </a:t>
            </a:r>
            <a:endParaRPr lang="en-US" sz="2000" kern="1400" dirty="0">
              <a:latin typeface="Times New Roman" panose="02020603050405020304" pitchFamily="18" charset="0"/>
              <a:cs typeface="Times New Roman" panose="02020603050405020304" pitchFamily="18" charset="0"/>
            </a:endParaRPr>
          </a:p>
          <a:p>
            <a:r>
              <a:rPr lang="en-US" sz="2000" kern="1400" dirty="0">
                <a:latin typeface="Times New Roman" panose="02020603050405020304" pitchFamily="18" charset="0"/>
                <a:cs typeface="Times New Roman" panose="02020603050405020304" pitchFamily="18" charset="0"/>
              </a:rPr>
              <a:t>Religion is NOT a deterrent...there is just as much abuse (spousal, child and sexual abuse) in Christian homes as in non-Christian homes</a:t>
            </a:r>
            <a:r>
              <a:rPr lang="en-US" sz="2000" b="1" kern="1400" dirty="0">
                <a:latin typeface="Times New Roman" panose="02020603050405020304" pitchFamily="18" charset="0"/>
                <a:cs typeface="Times New Roman" panose="02020603050405020304" pitchFamily="18" charset="0"/>
              </a:rPr>
              <a:t>.  </a:t>
            </a:r>
            <a:r>
              <a:rPr lang="en-US" sz="1600" kern="1400" dirty="0">
                <a:latin typeface="Times New Roman" panose="02020603050405020304" pitchFamily="18" charset="0"/>
                <a:cs typeface="Times New Roman" panose="02020603050405020304" pitchFamily="18" charset="0"/>
              </a:rPr>
              <a:t>-</a:t>
            </a:r>
            <a:r>
              <a:rPr lang="en-US" sz="1600" i="1" kern="1400" dirty="0">
                <a:latin typeface="Times New Roman" panose="02020603050405020304" pitchFamily="18" charset="0"/>
                <a:cs typeface="Times New Roman" panose="02020603050405020304" pitchFamily="18" charset="0"/>
              </a:rPr>
              <a:t>Lee Bowker, “Religious Victims and Their Religious Leaders: Services Delivered to One Thousand Battered Women by the Clergy.” in </a:t>
            </a:r>
            <a:r>
              <a:rPr lang="en-US" sz="1600" i="1" u="sng" kern="1400" dirty="0">
                <a:latin typeface="Times New Roman" panose="02020603050405020304" pitchFamily="18" charset="0"/>
                <a:cs typeface="Times New Roman" panose="02020603050405020304" pitchFamily="18" charset="0"/>
              </a:rPr>
              <a:t>Abuse and Religion</a:t>
            </a:r>
            <a:r>
              <a:rPr lang="en-US" sz="1600" i="1" kern="1400" dirty="0">
                <a:latin typeface="Times New Roman" panose="02020603050405020304" pitchFamily="18" charset="0"/>
                <a:cs typeface="Times New Roman" panose="02020603050405020304" pitchFamily="18" charset="0"/>
              </a:rPr>
              <a:t>, 230-31</a:t>
            </a:r>
          </a:p>
          <a:p>
            <a:endParaRPr lang="en-US" sz="2000" i="1" kern="14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“People with strong religious beliefs stay longer in abusive relationships because it gets mixed up with their faith beliefs</a:t>
            </a:r>
            <a:r>
              <a:rPr lang="en-US" sz="1600" i="1" dirty="0">
                <a:latin typeface="Times New Roman" panose="02020603050405020304" pitchFamily="18" charset="0"/>
                <a:cs typeface="Times New Roman" panose="02020603050405020304" pitchFamily="18" charset="0"/>
              </a:rPr>
              <a:t>.”  (Dr. Nancy Nason-Clark, 10/07/2006, “When Terror Strikes the Christian Home”; Keynote Address at The Awakening Conference, Ft. Lauderdale, FL.)</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p>
          <a:p>
            <a:endParaRPr lang="en-US" kern="1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841833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A1AFEDE-5CAF-4D05-AC35-0F55C5366E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 Boardroom</Template>
  <TotalTime>0</TotalTime>
  <Words>3317</Words>
  <Application>Microsoft Office PowerPoint</Application>
  <PresentationFormat>Widescreen</PresentationFormat>
  <Paragraphs>427</Paragraphs>
  <Slides>36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Albertus Medium</vt:lpstr>
      <vt:lpstr>Arial</vt:lpstr>
      <vt:lpstr>Calibri</vt:lpstr>
      <vt:lpstr>Century Gothic</vt:lpstr>
      <vt:lpstr>Times New Roman</vt:lpstr>
      <vt:lpstr>Verdana</vt:lpstr>
      <vt:lpstr>Wingdings</vt:lpstr>
      <vt:lpstr>Wingdings 3</vt:lpstr>
      <vt:lpstr>Ion Boardroom</vt:lpstr>
      <vt:lpstr>PowerPoint Presentation</vt:lpstr>
      <vt:lpstr>PowerPoint Presentation</vt:lpstr>
      <vt:lpstr>PowerPoint Presentation</vt:lpstr>
      <vt:lpstr>Disclaimer</vt:lpstr>
      <vt:lpstr>PowerPoint Presentation</vt:lpstr>
      <vt:lpstr>PowerPoint Presentation</vt:lpstr>
      <vt:lpstr>PowerPoint Presentation</vt:lpstr>
      <vt:lpstr>PowerPoint Presentation</vt:lpstr>
      <vt:lpstr>PowerPoint Presentation</vt:lpstr>
      <vt:lpstr>Forms of Abuse</vt:lpstr>
      <vt:lpstr>Forms of Abuse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2019-11-14T17:32:17Z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TC034605089991</vt:lpwstr>
  </property>
</Properties>
</file>